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drawings/drawing1.xml" ContentType="application/vnd.openxmlformats-officedocument.drawingml.chartshap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1" r:id="rId3"/>
  </p:sldMasterIdLst>
  <p:notesMasterIdLst>
    <p:notesMasterId r:id="rId5"/>
  </p:notesMasterIdLst>
  <p:sldIdLst>
    <p:sldId id="290" r:id="rId4"/>
    <p:sldId id="296" r:id="rId6"/>
    <p:sldId id="1211" r:id="rId7"/>
    <p:sldId id="1212" r:id="rId8"/>
    <p:sldId id="1213" r:id="rId9"/>
    <p:sldId id="299" r:id="rId10"/>
    <p:sldId id="303" r:id="rId11"/>
    <p:sldId id="304" r:id="rId12"/>
    <p:sldId id="295" r:id="rId13"/>
    <p:sldId id="301" r:id="rId14"/>
    <p:sldId id="302" r:id="rId15"/>
    <p:sldId id="300" r:id="rId16"/>
    <p:sldId id="29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5" Type="http://schemas.microsoft.com/office/2011/relationships/chartColorStyle" Target="colors1.xml"/><Relationship Id="rId4" Type="http://schemas.microsoft.com/office/2011/relationships/chartStyle" Target="style1.xml"/><Relationship Id="rId3" Type="http://schemas.openxmlformats.org/officeDocument/2006/relationships/chartUserShapes" Target="../drawings/drawing1.xml"/><Relationship Id="rId2" Type="http://schemas.openxmlformats.org/officeDocument/2006/relationships/themeOverride" Target="../theme/themeOverride1.xml"/><Relationship Id="rId1" Type="http://schemas.openxmlformats.org/officeDocument/2006/relationships/oleObject" Target="https://carb.sharepoint.com/sites/AQPSD/MSAB/Miscellaneous/Port%20Congestion/Copy%20of%20Port%20Congestion%20Impacts%20PAPER%20SCENARIO%2001292024_CRCFIGURES.xlsx" TargetMode="External"/></Relationships>
</file>

<file path=ppt/charts/_rels/chart2.xml.rels><?xml version="1.0" encoding="UTF-8" standalone="yes"?>
<Relationships xmlns="http://schemas.openxmlformats.org/package/2006/relationships"><Relationship Id="rId4" Type="http://schemas.microsoft.com/office/2011/relationships/chartColorStyle" Target="colors2.xml"/><Relationship Id="rId3" Type="http://schemas.microsoft.com/office/2011/relationships/chartStyle" Target="style2.xml"/><Relationship Id="rId2" Type="http://schemas.openxmlformats.org/officeDocument/2006/relationships/themeOverride" Target="../theme/themeOverride2.xml"/><Relationship Id="rId1" Type="http://schemas.openxmlformats.org/officeDocument/2006/relationships/oleObject" Target="https://carb.sharepoint.com/sites/AQPSD/MSAB/Miscellaneous/Port%20Congestion/Copy%20of%20Port%20Congestion%20Impacts%20PAPER%20SCENARIO%2001292024_CRCFIGURES.xlsx" TargetMode="External"/></Relationships>
</file>

<file path=ppt/charts/_rels/chart3.xml.rels><?xml version="1.0" encoding="UTF-8" standalone="yes"?>
<Relationships xmlns="http://schemas.openxmlformats.org/package/2006/relationships"><Relationship Id="rId4" Type="http://schemas.microsoft.com/office/2011/relationships/chartColorStyle" Target="colors3.xml"/><Relationship Id="rId3" Type="http://schemas.microsoft.com/office/2011/relationships/chartStyle" Target="style3.xml"/><Relationship Id="rId2" Type="http://schemas.openxmlformats.org/officeDocument/2006/relationships/themeOverride" Target="../theme/themeOverride3.xml"/><Relationship Id="rId1" Type="http://schemas.openxmlformats.org/officeDocument/2006/relationships/oleObject" Target="https://carb.sharepoint.com/sites/AQPSD/MSAB/Miscellaneous/Port%20Congestion/Copy%20of%20Port%20Congestion%20Impacts%20PAPER%20SCENARIO%2001292024_CRCFIGURES.xlsx" TargetMode="External"/></Relationships>
</file>

<file path=ppt/charts/_rels/chart4.xml.rels><?xml version="1.0" encoding="UTF-8" standalone="yes"?>
<Relationships xmlns="http://schemas.openxmlformats.org/package/2006/relationships"><Relationship Id="rId4" Type="http://schemas.microsoft.com/office/2011/relationships/chartColorStyle" Target="colors4.xml"/><Relationship Id="rId3" Type="http://schemas.microsoft.com/office/2011/relationships/chartStyle" Target="style4.xml"/><Relationship Id="rId2" Type="http://schemas.openxmlformats.org/officeDocument/2006/relationships/themeOverride" Target="../theme/themeOverride4.xml"/><Relationship Id="rId1" Type="http://schemas.openxmlformats.org/officeDocument/2006/relationships/oleObject" Target="https://carb.sharepoint.com/sites/AQPSD/MSAB/Miscellaneous/Port%20Congestion/Copy%20of%20Port%20Congestion%20Impacts%20PAPER%20SCENARIO%2001292024_CRCFIGU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986697912620714"/>
          <c:y val="0.032288524390932"/>
          <c:w val="0.737193005874993"/>
          <c:h val="0.754363178607488"/>
        </c:manualLayout>
      </c:layout>
      <c:barChart>
        <c:barDir val="col"/>
        <c:grouping val="stacked"/>
        <c:varyColors val="0"/>
        <c:ser>
          <c:idx val="2"/>
          <c:order val="0"/>
          <c:tx>
            <c:strRef>
              <c:f>'[Copy of Port Congestion Impacts PAPER SCENARIO 01292024_CRCFIGURES.xlsx]EXCESS ALL SECTORS'!$C$1</c:f>
              <c:strCache>
                <c:ptCount val="1"/>
                <c:pt idx="0">
                  <c:v>Excess Ocean-Going Vessels Emissions</c:v>
                </c:pt>
              </c:strCache>
            </c:strRef>
          </c:tx>
          <c:spPr>
            <a:solidFill>
              <a:schemeClr val="accent3">
                <a:lumMod val="40000"/>
                <a:lumOff val="60000"/>
              </a:schemeClr>
            </a:solidFill>
            <a:ln>
              <a:solidFill>
                <a:sysClr val="windowText" lastClr="000000"/>
              </a:solidFill>
            </a:ln>
            <a:effectLst/>
          </c:spPr>
          <c:invertIfNegative val="0"/>
          <c:dLbls>
            <c:delete val="1"/>
          </c:dLbls>
          <c:cat>
            <c:numRef>
              <c:f>'[Copy of Port Congestion Impacts PAPER SCENARIO 01292024_CRCFIGURES.xlsx]EXCESS ALL SECTORS'!$A$2:$A$35</c:f>
              <c:numCache>
                <c:formatCode>[$-409]mmm\-yy;@</c:formatCode>
                <c:ptCount val="34"/>
                <c:pt idx="0" c:formatCode="[$-409]mmm\-yy;@">
                  <c:v>43831</c:v>
                </c:pt>
                <c:pt idx="1" c:formatCode="[$-409]mmm\-yy;@">
                  <c:v>43862</c:v>
                </c:pt>
                <c:pt idx="2" c:formatCode="[$-409]mmm\-yy;@">
                  <c:v>43891</c:v>
                </c:pt>
                <c:pt idx="3" c:formatCode="[$-409]mmm\-yy;@">
                  <c:v>43922</c:v>
                </c:pt>
                <c:pt idx="4" c:formatCode="[$-409]mmm\-yy;@">
                  <c:v>43952</c:v>
                </c:pt>
                <c:pt idx="5" c:formatCode="[$-409]mmm\-yy;@">
                  <c:v>43983</c:v>
                </c:pt>
                <c:pt idx="6" c:formatCode="[$-409]mmm\-yy;@">
                  <c:v>44013</c:v>
                </c:pt>
                <c:pt idx="7" c:formatCode="[$-409]mmm\-yy;@">
                  <c:v>44044</c:v>
                </c:pt>
                <c:pt idx="8" c:formatCode="[$-409]mmm\-yy;@">
                  <c:v>44075</c:v>
                </c:pt>
                <c:pt idx="9" c:formatCode="[$-409]mmm\-yy;@">
                  <c:v>44105</c:v>
                </c:pt>
                <c:pt idx="10" c:formatCode="[$-409]mmm\-yy;@">
                  <c:v>44136</c:v>
                </c:pt>
                <c:pt idx="11" c:formatCode="[$-409]mmm\-yy;@">
                  <c:v>44166</c:v>
                </c:pt>
                <c:pt idx="12" c:formatCode="[$-409]mmm\-yy;@">
                  <c:v>44197</c:v>
                </c:pt>
                <c:pt idx="13" c:formatCode="[$-409]mmm\-yy;@">
                  <c:v>44228</c:v>
                </c:pt>
                <c:pt idx="14" c:formatCode="[$-409]mmm\-yy;@">
                  <c:v>44256</c:v>
                </c:pt>
                <c:pt idx="15" c:formatCode="[$-409]mmm\-yy;@">
                  <c:v>44287</c:v>
                </c:pt>
                <c:pt idx="16" c:formatCode="[$-409]mmm\-yy;@">
                  <c:v>44317</c:v>
                </c:pt>
                <c:pt idx="17" c:formatCode="[$-409]mmm\-yy;@">
                  <c:v>44348</c:v>
                </c:pt>
                <c:pt idx="18" c:formatCode="[$-409]mmm\-yy;@">
                  <c:v>44378</c:v>
                </c:pt>
                <c:pt idx="19" c:formatCode="[$-409]mmm\-yy;@">
                  <c:v>44409</c:v>
                </c:pt>
                <c:pt idx="20" c:formatCode="[$-409]mmm\-yy;@">
                  <c:v>44440</c:v>
                </c:pt>
                <c:pt idx="21" c:formatCode="[$-409]mmm\-yy;@">
                  <c:v>44470</c:v>
                </c:pt>
                <c:pt idx="22" c:formatCode="[$-409]mmm\-yy;@">
                  <c:v>44501</c:v>
                </c:pt>
                <c:pt idx="23" c:formatCode="[$-409]mmm\-yy;@">
                  <c:v>44531</c:v>
                </c:pt>
                <c:pt idx="24" c:formatCode="[$-409]mmm\-yy;@">
                  <c:v>44562</c:v>
                </c:pt>
                <c:pt idx="25" c:formatCode="[$-409]mmm\-yy;@">
                  <c:v>44593</c:v>
                </c:pt>
                <c:pt idx="26" c:formatCode="[$-409]mmm\-yy;@">
                  <c:v>44621</c:v>
                </c:pt>
                <c:pt idx="27" c:formatCode="[$-409]mmm\-yy;@">
                  <c:v>44652</c:v>
                </c:pt>
                <c:pt idx="28" c:formatCode="[$-409]mmm\-yy;@">
                  <c:v>44682</c:v>
                </c:pt>
                <c:pt idx="29" c:formatCode="[$-409]mmm\-yy;@">
                  <c:v>44713</c:v>
                </c:pt>
                <c:pt idx="30" c:formatCode="[$-409]mmm\-yy;@">
                  <c:v>44743</c:v>
                </c:pt>
                <c:pt idx="31" c:formatCode="[$-409]mmm\-yy;@">
                  <c:v>44774</c:v>
                </c:pt>
                <c:pt idx="32" c:formatCode="[$-409]mmm\-yy;@">
                  <c:v>44805</c:v>
                </c:pt>
                <c:pt idx="33" c:formatCode="[$-409]mmm\-yy;@">
                  <c:v>44835</c:v>
                </c:pt>
              </c:numCache>
            </c:numRef>
          </c:cat>
          <c:val>
            <c:numRef>
              <c:f>'[Copy of Port Congestion Impacts PAPER SCENARIO 01292024_CRCFIGURES.xlsx]EXCESS ALL SECTORS'!$C$2:$C$35</c:f>
              <c:numCache>
                <c:formatCode>General</c:formatCode>
                <c:ptCount val="34"/>
                <c:pt idx="0">
                  <c:v>0</c:v>
                </c:pt>
                <c:pt idx="1">
                  <c:v>0</c:v>
                </c:pt>
                <c:pt idx="2">
                  <c:v>0</c:v>
                </c:pt>
                <c:pt idx="3">
                  <c:v>0</c:v>
                </c:pt>
                <c:pt idx="4">
                  <c:v>0</c:v>
                </c:pt>
                <c:pt idx="5">
                  <c:v>0</c:v>
                </c:pt>
                <c:pt idx="6">
                  <c:v>0</c:v>
                </c:pt>
                <c:pt idx="7">
                  <c:v>0</c:v>
                </c:pt>
                <c:pt idx="8">
                  <c:v>0</c:v>
                </c:pt>
                <c:pt idx="9">
                  <c:v>0.3</c:v>
                </c:pt>
                <c:pt idx="10">
                  <c:v>3.3</c:v>
                </c:pt>
                <c:pt idx="11">
                  <c:v>4.5</c:v>
                </c:pt>
                <c:pt idx="12">
                  <c:v>6.7</c:v>
                </c:pt>
                <c:pt idx="13">
                  <c:v>7.6</c:v>
                </c:pt>
                <c:pt idx="14">
                  <c:v>5.6</c:v>
                </c:pt>
                <c:pt idx="15">
                  <c:v>7.3</c:v>
                </c:pt>
                <c:pt idx="16">
                  <c:v>5.1</c:v>
                </c:pt>
                <c:pt idx="17">
                  <c:v>5.3</c:v>
                </c:pt>
                <c:pt idx="18">
                  <c:v>7.1</c:v>
                </c:pt>
                <c:pt idx="19">
                  <c:v>11</c:v>
                </c:pt>
                <c:pt idx="20">
                  <c:v>15.6</c:v>
                </c:pt>
                <c:pt idx="21">
                  <c:v>20</c:v>
                </c:pt>
                <c:pt idx="22">
                  <c:v>17.9</c:v>
                </c:pt>
                <c:pt idx="23">
                  <c:v>7</c:v>
                </c:pt>
                <c:pt idx="24">
                  <c:v>4.3</c:v>
                </c:pt>
                <c:pt idx="25">
                  <c:v>3.5</c:v>
                </c:pt>
                <c:pt idx="26">
                  <c:v>2.6</c:v>
                </c:pt>
                <c:pt idx="27">
                  <c:v>2</c:v>
                </c:pt>
                <c:pt idx="28">
                  <c:v>0.6</c:v>
                </c:pt>
                <c:pt idx="29">
                  <c:v>0.1</c:v>
                </c:pt>
                <c:pt idx="30">
                  <c:v>0.953671978054826</c:v>
                </c:pt>
                <c:pt idx="31">
                  <c:v>0.761547432921371</c:v>
                </c:pt>
              </c:numCache>
            </c:numRef>
          </c:val>
        </c:ser>
        <c:ser>
          <c:idx val="0"/>
          <c:order val="1"/>
          <c:tx>
            <c:strRef>
              <c:f>'[Copy of Port Congestion Impacts PAPER SCENARIO 01292024_CRCFIGURES.xlsx]EXCESS ALL SECTORS'!$B$1</c:f>
              <c:strCache>
                <c:ptCount val="1"/>
                <c:pt idx="0">
                  <c:v>Excess Landside Freight Network Emissions</c:v>
                </c:pt>
              </c:strCache>
            </c:strRef>
          </c:tx>
          <c:spPr>
            <a:solidFill>
              <a:schemeClr val="accent2"/>
            </a:solidFill>
            <a:ln>
              <a:solidFill>
                <a:sysClr val="windowText" lastClr="000000"/>
              </a:solidFill>
            </a:ln>
            <a:effectLst/>
          </c:spPr>
          <c:invertIfNegative val="0"/>
          <c:dLbls>
            <c:delete val="1"/>
          </c:dLbls>
          <c:cat>
            <c:numRef>
              <c:f>'[Copy of Port Congestion Impacts PAPER SCENARIO 01292024_CRCFIGURES.xlsx]EXCESS ALL SECTORS'!$A$2:$A$35</c:f>
              <c:numCache>
                <c:formatCode>[$-409]mmm\-yy;@</c:formatCode>
                <c:ptCount val="34"/>
                <c:pt idx="0" c:formatCode="[$-409]mmm\-yy;@">
                  <c:v>43831</c:v>
                </c:pt>
                <c:pt idx="1" c:formatCode="[$-409]mmm\-yy;@">
                  <c:v>43862</c:v>
                </c:pt>
                <c:pt idx="2" c:formatCode="[$-409]mmm\-yy;@">
                  <c:v>43891</c:v>
                </c:pt>
                <c:pt idx="3" c:formatCode="[$-409]mmm\-yy;@">
                  <c:v>43922</c:v>
                </c:pt>
                <c:pt idx="4" c:formatCode="[$-409]mmm\-yy;@">
                  <c:v>43952</c:v>
                </c:pt>
                <c:pt idx="5" c:formatCode="[$-409]mmm\-yy;@">
                  <c:v>43983</c:v>
                </c:pt>
                <c:pt idx="6" c:formatCode="[$-409]mmm\-yy;@">
                  <c:v>44013</c:v>
                </c:pt>
                <c:pt idx="7" c:formatCode="[$-409]mmm\-yy;@">
                  <c:v>44044</c:v>
                </c:pt>
                <c:pt idx="8" c:formatCode="[$-409]mmm\-yy;@">
                  <c:v>44075</c:v>
                </c:pt>
                <c:pt idx="9" c:formatCode="[$-409]mmm\-yy;@">
                  <c:v>44105</c:v>
                </c:pt>
                <c:pt idx="10" c:formatCode="[$-409]mmm\-yy;@">
                  <c:v>44136</c:v>
                </c:pt>
                <c:pt idx="11" c:formatCode="[$-409]mmm\-yy;@">
                  <c:v>44166</c:v>
                </c:pt>
                <c:pt idx="12" c:formatCode="[$-409]mmm\-yy;@">
                  <c:v>44197</c:v>
                </c:pt>
                <c:pt idx="13" c:formatCode="[$-409]mmm\-yy;@">
                  <c:v>44228</c:v>
                </c:pt>
                <c:pt idx="14" c:formatCode="[$-409]mmm\-yy;@">
                  <c:v>44256</c:v>
                </c:pt>
                <c:pt idx="15" c:formatCode="[$-409]mmm\-yy;@">
                  <c:v>44287</c:v>
                </c:pt>
                <c:pt idx="16" c:formatCode="[$-409]mmm\-yy;@">
                  <c:v>44317</c:v>
                </c:pt>
                <c:pt idx="17" c:formatCode="[$-409]mmm\-yy;@">
                  <c:v>44348</c:v>
                </c:pt>
                <c:pt idx="18" c:formatCode="[$-409]mmm\-yy;@">
                  <c:v>44378</c:v>
                </c:pt>
                <c:pt idx="19" c:formatCode="[$-409]mmm\-yy;@">
                  <c:v>44409</c:v>
                </c:pt>
                <c:pt idx="20" c:formatCode="[$-409]mmm\-yy;@">
                  <c:v>44440</c:v>
                </c:pt>
                <c:pt idx="21" c:formatCode="[$-409]mmm\-yy;@">
                  <c:v>44470</c:v>
                </c:pt>
                <c:pt idx="22" c:formatCode="[$-409]mmm\-yy;@">
                  <c:v>44501</c:v>
                </c:pt>
                <c:pt idx="23" c:formatCode="[$-409]mmm\-yy;@">
                  <c:v>44531</c:v>
                </c:pt>
                <c:pt idx="24" c:formatCode="[$-409]mmm\-yy;@">
                  <c:v>44562</c:v>
                </c:pt>
                <c:pt idx="25" c:formatCode="[$-409]mmm\-yy;@">
                  <c:v>44593</c:v>
                </c:pt>
                <c:pt idx="26" c:formatCode="[$-409]mmm\-yy;@">
                  <c:v>44621</c:v>
                </c:pt>
                <c:pt idx="27" c:formatCode="[$-409]mmm\-yy;@">
                  <c:v>44652</c:v>
                </c:pt>
                <c:pt idx="28" c:formatCode="[$-409]mmm\-yy;@">
                  <c:v>44682</c:v>
                </c:pt>
                <c:pt idx="29" c:formatCode="[$-409]mmm\-yy;@">
                  <c:v>44713</c:v>
                </c:pt>
                <c:pt idx="30" c:formatCode="[$-409]mmm\-yy;@">
                  <c:v>44743</c:v>
                </c:pt>
                <c:pt idx="31" c:formatCode="[$-409]mmm\-yy;@">
                  <c:v>44774</c:v>
                </c:pt>
                <c:pt idx="32" c:formatCode="[$-409]mmm\-yy;@">
                  <c:v>44805</c:v>
                </c:pt>
                <c:pt idx="33" c:formatCode="[$-409]mmm\-yy;@">
                  <c:v>44835</c:v>
                </c:pt>
              </c:numCache>
            </c:numRef>
          </c:cat>
          <c:val>
            <c:numRef>
              <c:f>'[Copy of Port Congestion Impacts PAPER SCENARIO 01292024_CRCFIGURES.xlsx]EXCESS ALL SECTORS'!$B$2:$B$35</c:f>
              <c:numCache>
                <c:formatCode>0.000</c:formatCode>
                <c:ptCount val="34"/>
                <c:pt idx="0">
                  <c:v>0.648168398125113</c:v>
                </c:pt>
                <c:pt idx="1">
                  <c:v>0</c:v>
                </c:pt>
                <c:pt idx="2">
                  <c:v>0</c:v>
                </c:pt>
                <c:pt idx="3">
                  <c:v>0</c:v>
                </c:pt>
                <c:pt idx="4">
                  <c:v>0</c:v>
                </c:pt>
                <c:pt idx="5">
                  <c:v>0</c:v>
                </c:pt>
                <c:pt idx="6">
                  <c:v>3.73063516913096</c:v>
                </c:pt>
                <c:pt idx="7">
                  <c:v>4.53343846291451</c:v>
                </c:pt>
                <c:pt idx="8">
                  <c:v>5.03357564269007</c:v>
                </c:pt>
                <c:pt idx="9">
                  <c:v>6.48690121989875</c:v>
                </c:pt>
                <c:pt idx="10">
                  <c:v>3.90266530902977</c:v>
                </c:pt>
                <c:pt idx="11">
                  <c:v>4.51299694139492</c:v>
                </c:pt>
                <c:pt idx="12">
                  <c:v>2.12447874861332</c:v>
                </c:pt>
                <c:pt idx="13">
                  <c:v>1.98217520824336</c:v>
                </c:pt>
                <c:pt idx="14">
                  <c:v>5.84038924258552</c:v>
                </c:pt>
                <c:pt idx="15">
                  <c:v>4.04626345753529</c:v>
                </c:pt>
                <c:pt idx="16">
                  <c:v>6.13536914022109</c:v>
                </c:pt>
                <c:pt idx="17">
                  <c:v>3.32767420867858</c:v>
                </c:pt>
                <c:pt idx="18">
                  <c:v>3.57375491915663</c:v>
                </c:pt>
                <c:pt idx="19">
                  <c:v>4.54448055034943</c:v>
                </c:pt>
                <c:pt idx="20">
                  <c:v>3.06266181580816</c:v>
                </c:pt>
                <c:pt idx="21">
                  <c:v>3.24139106065299</c:v>
                </c:pt>
                <c:pt idx="22">
                  <c:v>1.9173887417751</c:v>
                </c:pt>
                <c:pt idx="23">
                  <c:v>1.97607488063844</c:v>
                </c:pt>
                <c:pt idx="24">
                  <c:v>2.94424679268715</c:v>
                </c:pt>
                <c:pt idx="25">
                  <c:v>2.26665047778375</c:v>
                </c:pt>
                <c:pt idx="26">
                  <c:v>5.61553115642354</c:v>
                </c:pt>
                <c:pt idx="27">
                  <c:v>3.25459574596794</c:v>
                </c:pt>
                <c:pt idx="28">
                  <c:v>5.33194523822809</c:v>
                </c:pt>
                <c:pt idx="29">
                  <c:v>3.57175187769858</c:v>
                </c:pt>
                <c:pt idx="30">
                  <c:v>2.45741375288265</c:v>
                </c:pt>
                <c:pt idx="31">
                  <c:v>2.3740326977275</c:v>
                </c:pt>
                <c:pt idx="32">
                  <c:v>0</c:v>
                </c:pt>
                <c:pt idx="33">
                  <c:v>0</c:v>
                </c:pt>
              </c:numCache>
            </c:numRef>
          </c:val>
        </c:ser>
        <c:dLbls>
          <c:showLegendKey val="0"/>
          <c:showVal val="0"/>
          <c:showCatName val="0"/>
          <c:showSerName val="0"/>
          <c:showPercent val="0"/>
          <c:showBubbleSize val="0"/>
        </c:dLbls>
        <c:gapWidth val="150"/>
        <c:overlap val="100"/>
        <c:axId val="1784829312"/>
        <c:axId val="2054028496"/>
      </c:barChart>
      <c:lineChart>
        <c:grouping val="standard"/>
        <c:varyColors val="0"/>
        <c:ser>
          <c:idx val="3"/>
          <c:order val="2"/>
          <c:tx>
            <c:strRef>
              <c:f>'[Copy of Port Congestion Impacts PAPER SCENARIO 01292024_CRCFIGURES.xlsx]EXCESS ALL SECTORS'!$E$1</c:f>
              <c:strCache>
                <c:ptCount val="1"/>
                <c:pt idx="0">
                  <c:v>TEUs</c:v>
                </c:pt>
              </c:strCache>
            </c:strRef>
          </c:tx>
          <c:spPr>
            <a:ln w="28575" cap="rnd">
              <a:solidFill>
                <a:sysClr val="windowText" lastClr="000000"/>
              </a:solidFill>
              <a:prstDash val="dash"/>
              <a:round/>
            </a:ln>
            <a:effectLst/>
          </c:spPr>
          <c:marker>
            <c:symbol val="none"/>
          </c:marker>
          <c:dLbls>
            <c:delete val="1"/>
          </c:dLbls>
          <c:cat>
            <c:numRef>
              <c:f>'[Copy of Port Congestion Impacts PAPER SCENARIO 01292024_CRCFIGURES.xlsx]EXCESS ALL SECTORS'!$A$2:$A$35</c:f>
              <c:numCache>
                <c:formatCode>[$-409]mmm\-yy;@</c:formatCode>
                <c:ptCount val="34"/>
                <c:pt idx="0" c:formatCode="[$-409]mmm\-yy;@">
                  <c:v>43831</c:v>
                </c:pt>
                <c:pt idx="1" c:formatCode="[$-409]mmm\-yy;@">
                  <c:v>43862</c:v>
                </c:pt>
                <c:pt idx="2" c:formatCode="[$-409]mmm\-yy;@">
                  <c:v>43891</c:v>
                </c:pt>
                <c:pt idx="3" c:formatCode="[$-409]mmm\-yy;@">
                  <c:v>43922</c:v>
                </c:pt>
                <c:pt idx="4" c:formatCode="[$-409]mmm\-yy;@">
                  <c:v>43952</c:v>
                </c:pt>
                <c:pt idx="5" c:formatCode="[$-409]mmm\-yy;@">
                  <c:v>43983</c:v>
                </c:pt>
                <c:pt idx="6" c:formatCode="[$-409]mmm\-yy;@">
                  <c:v>44013</c:v>
                </c:pt>
                <c:pt idx="7" c:formatCode="[$-409]mmm\-yy;@">
                  <c:v>44044</c:v>
                </c:pt>
                <c:pt idx="8" c:formatCode="[$-409]mmm\-yy;@">
                  <c:v>44075</c:v>
                </c:pt>
                <c:pt idx="9" c:formatCode="[$-409]mmm\-yy;@">
                  <c:v>44105</c:v>
                </c:pt>
                <c:pt idx="10" c:formatCode="[$-409]mmm\-yy;@">
                  <c:v>44136</c:v>
                </c:pt>
                <c:pt idx="11" c:formatCode="[$-409]mmm\-yy;@">
                  <c:v>44166</c:v>
                </c:pt>
                <c:pt idx="12" c:formatCode="[$-409]mmm\-yy;@">
                  <c:v>44197</c:v>
                </c:pt>
                <c:pt idx="13" c:formatCode="[$-409]mmm\-yy;@">
                  <c:v>44228</c:v>
                </c:pt>
                <c:pt idx="14" c:formatCode="[$-409]mmm\-yy;@">
                  <c:v>44256</c:v>
                </c:pt>
                <c:pt idx="15" c:formatCode="[$-409]mmm\-yy;@">
                  <c:v>44287</c:v>
                </c:pt>
                <c:pt idx="16" c:formatCode="[$-409]mmm\-yy;@">
                  <c:v>44317</c:v>
                </c:pt>
                <c:pt idx="17" c:formatCode="[$-409]mmm\-yy;@">
                  <c:v>44348</c:v>
                </c:pt>
                <c:pt idx="18" c:formatCode="[$-409]mmm\-yy;@">
                  <c:v>44378</c:v>
                </c:pt>
                <c:pt idx="19" c:formatCode="[$-409]mmm\-yy;@">
                  <c:v>44409</c:v>
                </c:pt>
                <c:pt idx="20" c:formatCode="[$-409]mmm\-yy;@">
                  <c:v>44440</c:v>
                </c:pt>
                <c:pt idx="21" c:formatCode="[$-409]mmm\-yy;@">
                  <c:v>44470</c:v>
                </c:pt>
                <c:pt idx="22" c:formatCode="[$-409]mmm\-yy;@">
                  <c:v>44501</c:v>
                </c:pt>
                <c:pt idx="23" c:formatCode="[$-409]mmm\-yy;@">
                  <c:v>44531</c:v>
                </c:pt>
                <c:pt idx="24" c:formatCode="[$-409]mmm\-yy;@">
                  <c:v>44562</c:v>
                </c:pt>
                <c:pt idx="25" c:formatCode="[$-409]mmm\-yy;@">
                  <c:v>44593</c:v>
                </c:pt>
                <c:pt idx="26" c:formatCode="[$-409]mmm\-yy;@">
                  <c:v>44621</c:v>
                </c:pt>
                <c:pt idx="27" c:formatCode="[$-409]mmm\-yy;@">
                  <c:v>44652</c:v>
                </c:pt>
                <c:pt idx="28" c:formatCode="[$-409]mmm\-yy;@">
                  <c:v>44682</c:v>
                </c:pt>
                <c:pt idx="29" c:formatCode="[$-409]mmm\-yy;@">
                  <c:v>44713</c:v>
                </c:pt>
                <c:pt idx="30" c:formatCode="[$-409]mmm\-yy;@">
                  <c:v>44743</c:v>
                </c:pt>
                <c:pt idx="31" c:formatCode="[$-409]mmm\-yy;@">
                  <c:v>44774</c:v>
                </c:pt>
                <c:pt idx="32" c:formatCode="[$-409]mmm\-yy;@">
                  <c:v>44805</c:v>
                </c:pt>
                <c:pt idx="33" c:formatCode="[$-409]mmm\-yy;@">
                  <c:v>44835</c:v>
                </c:pt>
              </c:numCache>
            </c:numRef>
          </c:cat>
          <c:val>
            <c:numRef>
              <c:f>'[Copy of Port Congestion Impacts PAPER SCENARIO 01292024_CRCFIGURES.xlsx]EXCESS ALL SECTORS'!$E$2:$E$35</c:f>
              <c:numCache>
                <c:formatCode>General</c:formatCode>
                <c:ptCount val="34"/>
                <c:pt idx="0">
                  <c:v>1432972.75</c:v>
                </c:pt>
                <c:pt idx="1">
                  <c:v>1082465.3</c:v>
                </c:pt>
                <c:pt idx="2">
                  <c:v>967232.3</c:v>
                </c:pt>
                <c:pt idx="3">
                  <c:v>1208729</c:v>
                </c:pt>
                <c:pt idx="4">
                  <c:v>1209869.75</c:v>
                </c:pt>
                <c:pt idx="5">
                  <c:v>1293655.4</c:v>
                </c:pt>
                <c:pt idx="6">
                  <c:v>1609470.15</c:v>
                </c:pt>
                <c:pt idx="7">
                  <c:v>1687442.75</c:v>
                </c:pt>
                <c:pt idx="8">
                  <c:v>1679204.8</c:v>
                </c:pt>
                <c:pt idx="9">
                  <c:v>1787331.55</c:v>
                </c:pt>
                <c:pt idx="10">
                  <c:v>1673271.15</c:v>
                </c:pt>
                <c:pt idx="11">
                  <c:v>1695071.05</c:v>
                </c:pt>
                <c:pt idx="12">
                  <c:v>1599522.2</c:v>
                </c:pt>
                <c:pt idx="13">
                  <c:v>1571050.4</c:v>
                </c:pt>
                <c:pt idx="14">
                  <c:v>1797986.25</c:v>
                </c:pt>
                <c:pt idx="15">
                  <c:v>1693154.35</c:v>
                </c:pt>
                <c:pt idx="16">
                  <c:v>1919263.85</c:v>
                </c:pt>
                <c:pt idx="17">
                  <c:v>1600727.35</c:v>
                </c:pt>
                <c:pt idx="18">
                  <c:v>1675644.8</c:v>
                </c:pt>
                <c:pt idx="19">
                  <c:v>1762081.35</c:v>
                </c:pt>
                <c:pt idx="20">
                  <c:v>1652336.6</c:v>
                </c:pt>
                <c:pt idx="21">
                  <c:v>1692359.9</c:v>
                </c:pt>
                <c:pt idx="22">
                  <c:v>1556947.9</c:v>
                </c:pt>
                <c:pt idx="23">
                  <c:v>1540902.75</c:v>
                </c:pt>
                <c:pt idx="24">
                  <c:v>1666538.35</c:v>
                </c:pt>
                <c:pt idx="25">
                  <c:v>1654324.4</c:v>
                </c:pt>
                <c:pt idx="26">
                  <c:v>1821830.05</c:v>
                </c:pt>
                <c:pt idx="27">
                  <c:v>1708075.35</c:v>
                </c:pt>
                <c:pt idx="28">
                  <c:v>1858889.15</c:v>
                </c:pt>
                <c:pt idx="29">
                  <c:v>1712023.3</c:v>
                </c:pt>
                <c:pt idx="30">
                  <c:v>1721266.8</c:v>
                </c:pt>
                <c:pt idx="31">
                  <c:v>1612254.7</c:v>
                </c:pt>
                <c:pt idx="32">
                  <c:v>1451696.3</c:v>
                </c:pt>
                <c:pt idx="33">
                  <c:v>1336857.45</c:v>
                </c:pt>
              </c:numCache>
            </c:numRef>
          </c:val>
          <c:smooth val="0"/>
        </c:ser>
        <c:dLbls>
          <c:showLegendKey val="0"/>
          <c:showVal val="0"/>
          <c:showCatName val="0"/>
          <c:showSerName val="0"/>
          <c:showPercent val="0"/>
          <c:showBubbleSize val="0"/>
        </c:dLbls>
        <c:marker val="0"/>
        <c:smooth val="0"/>
        <c:axId val="1714159728"/>
        <c:axId val="588988512"/>
      </c:lineChart>
      <c:dateAx>
        <c:axId val="1784829312"/>
        <c:scaling>
          <c:orientation val="minMax"/>
        </c:scaling>
        <c:delete val="0"/>
        <c:axPos val="b"/>
        <c:numFmt formatCode="[$-409]mmm\-yy;@"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lang="en-US" sz="1400" b="0" i="0" u="none" strike="noStrike" kern="1200" baseline="0">
                <a:solidFill>
                  <a:sysClr val="windowText" lastClr="000000"/>
                </a:solidFill>
                <a:latin typeface="+mn-lt"/>
                <a:ea typeface="+mn-ea"/>
                <a:cs typeface="+mn-cs"/>
              </a:defRPr>
            </a:pPr>
          </a:p>
        </c:txPr>
        <c:crossAx val="2054028496"/>
        <c:crosses val="autoZero"/>
        <c:auto val="1"/>
        <c:lblOffset val="100"/>
        <c:baseTimeUnit val="months"/>
        <c:majorUnit val="1"/>
        <c:majorTimeUnit val="months"/>
      </c:dateAx>
      <c:valAx>
        <c:axId val="2054028496"/>
        <c:scaling>
          <c:orientation val="minMax"/>
        </c:scaling>
        <c:delete val="0"/>
        <c:axPos val="l"/>
        <c:title>
          <c:tx>
            <c:rich>
              <a:bodyPr rot="-5400000" spcFirstLastPara="1" vertOverflow="ellipsis" vert="horz" wrap="square" anchor="ctr" anchorCtr="1"/>
              <a:lstStyle/>
              <a:p>
                <a:pPr>
                  <a:defRPr lang="en-US" sz="1400" b="0" i="0" u="none" strike="noStrike" kern="1200" baseline="0">
                    <a:solidFill>
                      <a:sysClr val="windowText" lastClr="000000"/>
                    </a:solidFill>
                    <a:latin typeface="+mn-lt"/>
                    <a:ea typeface="+mn-ea"/>
                    <a:cs typeface="+mn-cs"/>
                  </a:defRPr>
                </a:pPr>
                <a:r>
                  <a:rPr lang="en-US"/>
                  <a:t>Excess NOx Emissions (tpd)</a:t>
                </a:r>
                <a:endParaRPr lang="en-US"/>
              </a:p>
            </c:rich>
          </c:tx>
          <c:layout/>
          <c:overlay val="0"/>
          <c:spPr>
            <a:noFill/>
            <a:ln>
              <a:noFill/>
            </a:ln>
            <a:effectLst/>
          </c:spPr>
        </c:title>
        <c:numFmt formatCode="0" sourceLinked="0"/>
        <c:majorTickMark val="out"/>
        <c:minorTickMark val="none"/>
        <c:tickLblPos val="nextTo"/>
        <c:spPr>
          <a:noFill/>
          <a:ln>
            <a:solidFill>
              <a:sysClr val="windowText" lastClr="000000"/>
            </a:solidFill>
          </a:ln>
          <a:effectLst/>
        </c:spPr>
        <c:txPr>
          <a:bodyPr rot="-60000000" spcFirstLastPara="1" vertOverflow="ellipsis" vert="horz" wrap="square" anchor="ctr" anchorCtr="1"/>
          <a:lstStyle/>
          <a:p>
            <a:pPr>
              <a:defRPr lang="en-US" sz="1400" b="0" i="0" u="none" strike="noStrike" kern="1200" baseline="0">
                <a:solidFill>
                  <a:sysClr val="windowText" lastClr="000000"/>
                </a:solidFill>
                <a:latin typeface="+mn-lt"/>
                <a:ea typeface="+mn-ea"/>
                <a:cs typeface="+mn-cs"/>
              </a:defRPr>
            </a:pPr>
          </a:p>
        </c:txPr>
        <c:crossAx val="1784829312"/>
        <c:crosses val="autoZero"/>
        <c:crossBetween val="between"/>
      </c:valAx>
      <c:dateAx>
        <c:axId val="1714159728"/>
        <c:scaling>
          <c:orientation val="minMax"/>
        </c:scaling>
        <c:delete val="1"/>
        <c:axPos val="b"/>
        <c:numFmt formatCode="[$-409]mmm\-yy;@" sourceLinked="1"/>
        <c:majorTickMark val="out"/>
        <c:minorTickMark val="none"/>
        <c:tickLblPos val="nextTo"/>
        <c:txPr>
          <a:bodyPr rot="-60000000" spcFirstLastPara="0" vertOverflow="ellipsis" vert="horz" wrap="square" anchor="ctr" anchorCtr="1"/>
          <a:lstStyle/>
          <a:p>
            <a:pPr>
              <a:defRPr lang="en-US" sz="1400" b="0" i="0" u="none" strike="noStrike" kern="1200" baseline="0">
                <a:solidFill>
                  <a:sysClr val="windowText" lastClr="000000"/>
                </a:solidFill>
                <a:latin typeface="+mn-lt"/>
                <a:ea typeface="+mn-ea"/>
                <a:cs typeface="+mn-cs"/>
              </a:defRPr>
            </a:pPr>
          </a:p>
        </c:txPr>
        <c:crossAx val="588988512"/>
        <c:crosses val="autoZero"/>
        <c:auto val="1"/>
        <c:lblOffset val="100"/>
        <c:baseTimeUnit val="months"/>
      </c:dateAx>
      <c:valAx>
        <c:axId val="588988512"/>
        <c:scaling>
          <c:orientation val="minMax"/>
        </c:scaling>
        <c:delete val="0"/>
        <c:axPos val="r"/>
        <c:title>
          <c:tx>
            <c:rich>
              <a:bodyPr rot="5400000" spcFirstLastPara="1" vertOverflow="ellipsis" vert="horz" wrap="square" anchor="ctr" anchorCtr="1"/>
              <a:lstStyle/>
              <a:p>
                <a:pPr>
                  <a:defRPr lang="en-US" sz="1400" b="0" i="0" u="none" strike="noStrike" kern="1200" baseline="0">
                    <a:solidFill>
                      <a:sysClr val="windowText" lastClr="000000"/>
                    </a:solidFill>
                    <a:latin typeface="+mn-lt"/>
                    <a:ea typeface="+mn-ea"/>
                    <a:cs typeface="+mn-cs"/>
                  </a:defRPr>
                </a:pPr>
                <a:r>
                  <a:rPr lang="en-US"/>
                  <a:t>TEUs</a:t>
                </a:r>
                <a:endParaRPr lang="en-US"/>
              </a:p>
            </c:rich>
          </c:tx>
          <c:layout/>
          <c:overlay val="0"/>
          <c:spPr>
            <a:noFill/>
            <a:ln>
              <a:noFill/>
            </a:ln>
            <a:effectLst/>
          </c:spPr>
        </c:title>
        <c:numFmt formatCode="#,##0" sourceLinked="0"/>
        <c:majorTickMark val="out"/>
        <c:minorTickMark val="none"/>
        <c:tickLblPos val="nextTo"/>
        <c:spPr>
          <a:noFill/>
          <a:ln>
            <a:solidFill>
              <a:schemeClr val="tx1">
                <a:lumMod val="95000"/>
                <a:lumOff val="5000"/>
                <a:alpha val="99000"/>
              </a:schemeClr>
            </a:solidFill>
          </a:ln>
          <a:effectLst/>
        </c:spPr>
        <c:txPr>
          <a:bodyPr rot="-60000000" spcFirstLastPara="1" vertOverflow="ellipsis" vert="horz" wrap="square" anchor="ctr" anchorCtr="1"/>
          <a:lstStyle/>
          <a:p>
            <a:pPr>
              <a:defRPr lang="en-US" sz="1400" b="0" i="0" u="none" strike="noStrike" kern="1200" baseline="0">
                <a:solidFill>
                  <a:sysClr val="windowText" lastClr="000000"/>
                </a:solidFill>
                <a:latin typeface="+mn-lt"/>
                <a:ea typeface="+mn-ea"/>
                <a:cs typeface="+mn-cs"/>
              </a:defRPr>
            </a:pPr>
          </a:p>
        </c:txPr>
        <c:crossAx val="1714159728"/>
        <c:crosses val="max"/>
        <c:crossBetween val="between"/>
      </c:valAx>
      <c:spPr>
        <a:noFill/>
        <a:ln>
          <a:noFill/>
        </a:ln>
        <a:effectLst/>
      </c:spPr>
    </c:plotArea>
    <c:legend>
      <c:legendPos val="b"/>
      <c:layout>
        <c:manualLayout>
          <c:xMode val="edge"/>
          <c:yMode val="edge"/>
          <c:x val="0.113554582276369"/>
          <c:y val="0.0390797800097213"/>
          <c:w val="0.452520641889293"/>
          <c:h val="0.155411622748955"/>
        </c:manualLayout>
      </c:layout>
      <c:overlay val="0"/>
      <c:spPr>
        <a:noFill/>
        <a:ln>
          <a:noFill/>
        </a:ln>
        <a:effectLst/>
      </c:spPr>
      <c:txPr>
        <a:bodyPr rot="0" spcFirstLastPara="1" vertOverflow="ellipsis" vert="horz" wrap="square" anchor="ctr" anchorCtr="1"/>
        <a:lstStyle/>
        <a:p>
          <a:pPr>
            <a:defRPr lang="en-US" sz="1200" b="0" i="0" u="none" strike="noStrike" kern="1200" baseline="0">
              <a:solidFill>
                <a:sysClr val="windowText" lastClr="000000"/>
              </a:solidFill>
              <a:latin typeface="+mn-lt"/>
              <a:ea typeface="+mn-ea"/>
              <a:cs typeface="+mn-cs"/>
            </a:defRPr>
          </a:pPr>
        </a:p>
      </c:txPr>
    </c:legend>
    <c:plotVisOnly val="1"/>
    <c:dispBlanksAs val="gap"/>
    <c:showDLblsOverMax val="0"/>
  </c:chart>
  <c:spPr>
    <a:noFill/>
    <a:ln>
      <a:noFill/>
    </a:ln>
    <a:effectLst/>
  </c:spPr>
  <c:txPr>
    <a:bodyPr/>
    <a:lstStyle/>
    <a:p>
      <a:pPr>
        <a:defRPr lang="en-US" sz="1400">
          <a:solidFill>
            <a:sysClr val="windowText" lastClr="000000"/>
          </a:solidFill>
        </a:defRPr>
      </a:pPr>
    </a:p>
  </c:txPr>
  <c:externalData r:id="rId1">
    <c:autoUpdate val="0"/>
  </c:externalData>
  <c:userShapes r:id="rId3"/>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08840770414276"/>
          <c:y val="0.126321295850138"/>
          <c:w val="0.761244594433994"/>
          <c:h val="0.617996968202518"/>
        </c:manualLayout>
      </c:layout>
      <c:barChart>
        <c:barDir val="col"/>
        <c:grouping val="stacked"/>
        <c:varyColors val="0"/>
        <c:ser>
          <c:idx val="0"/>
          <c:order val="0"/>
          <c:tx>
            <c:strRef>
              <c:f>'Summary of Summary '!$AK$4</c:f>
              <c:strCache>
                <c:ptCount val="1"/>
                <c:pt idx="0">
                  <c:v>Trucks</c:v>
                </c:pt>
              </c:strCache>
            </c:strRef>
          </c:tx>
          <c:spPr>
            <a:solidFill>
              <a:schemeClr val="accent1"/>
            </a:solidFill>
            <a:ln>
              <a:solidFill>
                <a:sysClr val="windowText" lastClr="000000"/>
              </a:solidFill>
            </a:ln>
            <a:effectLst/>
          </c:spPr>
          <c:invertIfNegative val="0"/>
          <c:dLbls>
            <c:delete val="1"/>
          </c:dLbls>
          <c:cat>
            <c:strRef>
              <c:f>'Summary of Summary '!$AJ$5:$AJ$6</c:f>
              <c:strCache>
                <c:ptCount val="2"/>
                <c:pt idx="0">
                  <c:v>ACTUAL</c:v>
                </c:pt>
                <c:pt idx="1">
                  <c:v>CLEAN</c:v>
                </c:pt>
              </c:strCache>
            </c:strRef>
          </c:cat>
          <c:val>
            <c:numRef>
              <c:f>'Summary of Summary '!$AK$5:$AK$6</c:f>
              <c:numCache>
                <c:formatCode>0.00</c:formatCode>
                <c:ptCount val="2"/>
                <c:pt idx="0">
                  <c:v>1.40700634571252</c:v>
                </c:pt>
                <c:pt idx="1">
                  <c:v>0</c:v>
                </c:pt>
              </c:numCache>
            </c:numRef>
          </c:val>
        </c:ser>
        <c:ser>
          <c:idx val="1"/>
          <c:order val="1"/>
          <c:tx>
            <c:strRef>
              <c:f>'Summary of Summary '!$AL$4</c:f>
              <c:strCache>
                <c:ptCount val="1"/>
                <c:pt idx="0">
                  <c:v>Cargo Handling Equipment</c:v>
                </c:pt>
              </c:strCache>
            </c:strRef>
          </c:tx>
          <c:spPr>
            <a:solidFill>
              <a:schemeClr val="accent2"/>
            </a:solidFill>
            <a:ln>
              <a:solidFill>
                <a:sysClr val="windowText" lastClr="000000"/>
              </a:solidFill>
            </a:ln>
            <a:effectLst/>
          </c:spPr>
          <c:invertIfNegative val="0"/>
          <c:dLbls>
            <c:delete val="1"/>
          </c:dLbls>
          <c:cat>
            <c:strRef>
              <c:f>'Summary of Summary '!$AJ$5:$AJ$6</c:f>
              <c:strCache>
                <c:ptCount val="2"/>
                <c:pt idx="0">
                  <c:v>ACTUAL</c:v>
                </c:pt>
                <c:pt idx="1">
                  <c:v>CLEAN</c:v>
                </c:pt>
              </c:strCache>
            </c:strRef>
          </c:cat>
          <c:val>
            <c:numRef>
              <c:f>'Summary of Summary '!$AL$5:$AL$6</c:f>
              <c:numCache>
                <c:formatCode>0.00</c:formatCode>
                <c:ptCount val="2"/>
                <c:pt idx="0">
                  <c:v>0.292081068453609</c:v>
                </c:pt>
                <c:pt idx="1">
                  <c:v>0.0805593226872104</c:v>
                </c:pt>
              </c:numCache>
            </c:numRef>
          </c:val>
        </c:ser>
        <c:ser>
          <c:idx val="2"/>
          <c:order val="2"/>
          <c:tx>
            <c:strRef>
              <c:f>'Summary of Summary '!$AM$4</c:f>
              <c:strCache>
                <c:ptCount val="1"/>
                <c:pt idx="0">
                  <c:v>Rail</c:v>
                </c:pt>
              </c:strCache>
            </c:strRef>
          </c:tx>
          <c:spPr>
            <a:solidFill>
              <a:schemeClr val="accent3"/>
            </a:solidFill>
            <a:ln>
              <a:solidFill>
                <a:sysClr val="windowText" lastClr="000000"/>
              </a:solidFill>
            </a:ln>
            <a:effectLst/>
          </c:spPr>
          <c:invertIfNegative val="0"/>
          <c:dLbls>
            <c:delete val="1"/>
          </c:dLbls>
          <c:cat>
            <c:strRef>
              <c:f>'Summary of Summary '!$AJ$5:$AJ$6</c:f>
              <c:strCache>
                <c:ptCount val="2"/>
                <c:pt idx="0">
                  <c:v>ACTUAL</c:v>
                </c:pt>
                <c:pt idx="1">
                  <c:v>CLEAN</c:v>
                </c:pt>
              </c:strCache>
            </c:strRef>
          </c:cat>
          <c:val>
            <c:numRef>
              <c:f>'Summary of Summary '!$AM$5:$AM$6</c:f>
              <c:numCache>
                <c:formatCode>0.00</c:formatCode>
                <c:ptCount val="2"/>
                <c:pt idx="0">
                  <c:v>2.06200806501526</c:v>
                </c:pt>
                <c:pt idx="1">
                  <c:v>0.406557597682857</c:v>
                </c:pt>
              </c:numCache>
            </c:numRef>
          </c:val>
        </c:ser>
        <c:dLbls>
          <c:showLegendKey val="0"/>
          <c:showVal val="0"/>
          <c:showCatName val="0"/>
          <c:showSerName val="0"/>
          <c:showPercent val="0"/>
          <c:showBubbleSize val="0"/>
        </c:dLbls>
        <c:gapWidth val="219"/>
        <c:overlap val="100"/>
        <c:axId val="694355727"/>
        <c:axId val="701374175"/>
      </c:barChart>
      <c:catAx>
        <c:axId val="694355727"/>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701374175"/>
        <c:crosses val="autoZero"/>
        <c:auto val="1"/>
        <c:lblAlgn val="ctr"/>
        <c:lblOffset val="100"/>
        <c:noMultiLvlLbl val="0"/>
      </c:catAx>
      <c:valAx>
        <c:axId val="701374175"/>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r>
                  <a:rPr lang="en-US" b="1">
                    <a:solidFill>
                      <a:schemeClr val="tx1">
                        <a:lumMod val="50000"/>
                      </a:schemeClr>
                    </a:solidFill>
                  </a:rPr>
                  <a:t>Excess</a:t>
                </a:r>
                <a:r>
                  <a:rPr lang="en-US" b="1" baseline="0">
                    <a:solidFill>
                      <a:schemeClr val="tx1">
                        <a:lumMod val="50000"/>
                      </a:schemeClr>
                    </a:solidFill>
                  </a:rPr>
                  <a:t> </a:t>
                </a:r>
                <a:r>
                  <a:rPr lang="en-US" b="1">
                    <a:solidFill>
                      <a:schemeClr val="tx1">
                        <a:lumMod val="50000"/>
                      </a:schemeClr>
                    </a:solidFill>
                  </a:rPr>
                  <a:t>NOx Emissions (</a:t>
                </a:r>
                <a:r>
                  <a:rPr lang="en-US" b="1" err="1">
                    <a:solidFill>
                      <a:schemeClr val="tx1">
                        <a:lumMod val="50000"/>
                      </a:schemeClr>
                    </a:solidFill>
                  </a:rPr>
                  <a:t>tpd</a:t>
                </a:r>
                <a:r>
                  <a:rPr lang="en-US" b="1">
                    <a:solidFill>
                      <a:schemeClr val="tx1">
                        <a:lumMod val="50000"/>
                      </a:schemeClr>
                    </a:solidFill>
                  </a:rPr>
                  <a:t>)</a:t>
                </a:r>
                <a:endParaRPr lang="en-US" b="1">
                  <a:solidFill>
                    <a:schemeClr val="tx1">
                      <a:lumMod val="50000"/>
                    </a:schemeClr>
                  </a:solidFill>
                </a:endParaRPr>
              </a:p>
            </c:rich>
          </c:tx>
          <c:layout/>
          <c:overlay val="0"/>
          <c:spPr>
            <a:noFill/>
            <a:ln>
              <a:noFill/>
            </a:ln>
            <a:effectLst/>
          </c:spPr>
        </c:title>
        <c:numFmt formatCode="0.00"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694355727"/>
        <c:crosses val="autoZero"/>
        <c:crossBetween val="between"/>
      </c:valAx>
      <c:spPr>
        <a:noFill/>
        <a:ln>
          <a:noFill/>
        </a:ln>
        <a:effectLst/>
      </c:spPr>
    </c:plotArea>
    <c:plotVisOnly val="1"/>
    <c:dispBlanksAs val="gap"/>
    <c:showDLblsOverMax val="0"/>
  </c:chart>
  <c:spPr>
    <a:noFill/>
    <a:ln>
      <a:noFill/>
    </a:ln>
    <a:effectLst/>
  </c:spPr>
  <c:txPr>
    <a:bodyPr/>
    <a:lstStyle/>
    <a:p>
      <a:pPr>
        <a:defRPr lang="en-US" sz="1200">
          <a:solidFill>
            <a:schemeClr val="tx1">
              <a:lumMod val="95000"/>
              <a:lumOff val="5000"/>
            </a:schemeClr>
          </a:solidFill>
          <a:latin typeface="Avenir Next LT Pro" panose="020B0504020202020204" pitchFamily="34" charset="0"/>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85019719802557"/>
          <c:y val="0.0488103406535098"/>
          <c:w val="0.785065594850486"/>
          <c:h val="0.703873103839298"/>
        </c:manualLayout>
      </c:layout>
      <c:barChart>
        <c:barDir val="col"/>
        <c:grouping val="stacked"/>
        <c:varyColors val="0"/>
        <c:ser>
          <c:idx val="0"/>
          <c:order val="0"/>
          <c:tx>
            <c:strRef>
              <c:f>'Summary of Summary '!$AK$4</c:f>
              <c:strCache>
                <c:ptCount val="1"/>
                <c:pt idx="0">
                  <c:v>Trucks</c:v>
                </c:pt>
              </c:strCache>
            </c:strRef>
          </c:tx>
          <c:spPr>
            <a:solidFill>
              <a:schemeClr val="accent1"/>
            </a:solidFill>
            <a:ln>
              <a:solidFill>
                <a:sysClr val="windowText" lastClr="000000"/>
              </a:solidFill>
            </a:ln>
            <a:effectLst/>
          </c:spPr>
          <c:invertIfNegative val="0"/>
          <c:dLbls>
            <c:delete val="1"/>
          </c:dLbls>
          <c:cat>
            <c:strRef>
              <c:f>'Summary of Summary '!$AJ$10:$AJ$11</c:f>
              <c:strCache>
                <c:ptCount val="2"/>
                <c:pt idx="0">
                  <c:v>ACTUAL</c:v>
                </c:pt>
                <c:pt idx="1">
                  <c:v>CLEAN</c:v>
                </c:pt>
              </c:strCache>
            </c:strRef>
          </c:cat>
          <c:val>
            <c:numRef>
              <c:f>'Summary of Summary '!$AK$10:$AK$11</c:f>
              <c:numCache>
                <c:formatCode>General</c:formatCode>
                <c:ptCount val="2"/>
                <c:pt idx="0">
                  <c:v>0.0254315453793002</c:v>
                </c:pt>
                <c:pt idx="1">
                  <c:v>0</c:v>
                </c:pt>
              </c:numCache>
            </c:numRef>
          </c:val>
        </c:ser>
        <c:ser>
          <c:idx val="1"/>
          <c:order val="1"/>
          <c:tx>
            <c:strRef>
              <c:f>'Summary of Summary '!$AL$4</c:f>
              <c:strCache>
                <c:ptCount val="1"/>
                <c:pt idx="0">
                  <c:v>Cargo Handling Equipment</c:v>
                </c:pt>
              </c:strCache>
            </c:strRef>
          </c:tx>
          <c:spPr>
            <a:solidFill>
              <a:schemeClr val="accent2"/>
            </a:solidFill>
            <a:ln>
              <a:solidFill>
                <a:sysClr val="windowText" lastClr="000000"/>
              </a:solidFill>
            </a:ln>
            <a:effectLst/>
          </c:spPr>
          <c:invertIfNegative val="0"/>
          <c:dLbls>
            <c:delete val="1"/>
          </c:dLbls>
          <c:cat>
            <c:strRef>
              <c:f>'Summary of Summary '!$AJ$10:$AJ$11</c:f>
              <c:strCache>
                <c:ptCount val="2"/>
                <c:pt idx="0">
                  <c:v>ACTUAL</c:v>
                </c:pt>
                <c:pt idx="1">
                  <c:v>CLEAN</c:v>
                </c:pt>
              </c:strCache>
            </c:strRef>
          </c:cat>
          <c:val>
            <c:numRef>
              <c:f>'Summary of Summary '!$AL$10:$AL$11</c:f>
              <c:numCache>
                <c:formatCode>General</c:formatCode>
                <c:ptCount val="2"/>
                <c:pt idx="0">
                  <c:v>0.00527934573248198</c:v>
                </c:pt>
                <c:pt idx="1">
                  <c:v>0.00182552926713718</c:v>
                </c:pt>
              </c:numCache>
            </c:numRef>
          </c:val>
        </c:ser>
        <c:ser>
          <c:idx val="2"/>
          <c:order val="2"/>
          <c:tx>
            <c:strRef>
              <c:f>'Summary of Summary '!$AM$4</c:f>
              <c:strCache>
                <c:ptCount val="1"/>
                <c:pt idx="0">
                  <c:v>Rail</c:v>
                </c:pt>
              </c:strCache>
            </c:strRef>
          </c:tx>
          <c:spPr>
            <a:solidFill>
              <a:schemeClr val="accent3"/>
            </a:solidFill>
            <a:ln>
              <a:solidFill>
                <a:sysClr val="windowText" lastClr="000000"/>
              </a:solidFill>
            </a:ln>
            <a:effectLst/>
          </c:spPr>
          <c:invertIfNegative val="0"/>
          <c:dLbls>
            <c:delete val="1"/>
          </c:dLbls>
          <c:cat>
            <c:strRef>
              <c:f>'Summary of Summary '!$AJ$10:$AJ$11</c:f>
              <c:strCache>
                <c:ptCount val="2"/>
                <c:pt idx="0">
                  <c:v>ACTUAL</c:v>
                </c:pt>
                <c:pt idx="1">
                  <c:v>CLEAN</c:v>
                </c:pt>
              </c:strCache>
            </c:strRef>
          </c:cat>
          <c:val>
            <c:numRef>
              <c:f>'Summary of Summary '!$AM$10:$AM$11</c:f>
              <c:numCache>
                <c:formatCode>General</c:formatCode>
                <c:ptCount val="2"/>
                <c:pt idx="0">
                  <c:v>0.0372706575472924</c:v>
                </c:pt>
                <c:pt idx="1">
                  <c:v>0.00921287280714523</c:v>
                </c:pt>
              </c:numCache>
            </c:numRef>
          </c:val>
        </c:ser>
        <c:dLbls>
          <c:showLegendKey val="0"/>
          <c:showVal val="0"/>
          <c:showCatName val="0"/>
          <c:showSerName val="0"/>
          <c:showPercent val="0"/>
          <c:showBubbleSize val="0"/>
        </c:dLbls>
        <c:gapWidth val="219"/>
        <c:overlap val="100"/>
        <c:axId val="694355727"/>
        <c:axId val="701374175"/>
      </c:barChart>
      <c:catAx>
        <c:axId val="694355727"/>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701374175"/>
        <c:crosses val="autoZero"/>
        <c:auto val="1"/>
        <c:lblAlgn val="ctr"/>
        <c:lblOffset val="100"/>
        <c:noMultiLvlLbl val="0"/>
      </c:catAx>
      <c:valAx>
        <c:axId val="701374175"/>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r>
                  <a:rPr lang="en-US" b="1"/>
                  <a:t>Excess PM Emissions (</a:t>
                </a:r>
                <a:r>
                  <a:rPr lang="en-US" b="1" err="1"/>
                  <a:t>tpd</a:t>
                </a:r>
                <a:r>
                  <a:rPr lang="en-US" b="1"/>
                  <a:t>)</a:t>
                </a:r>
                <a:endParaRPr lang="en-US" b="1"/>
              </a:p>
            </c:rich>
          </c:tx>
          <c:layout/>
          <c:overlay val="0"/>
          <c:spPr>
            <a:noFill/>
            <a:ln>
              <a:noFill/>
            </a:ln>
            <a:effectLst/>
          </c:sp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694355727"/>
        <c:crosses val="autoZero"/>
        <c:crossBetween val="between"/>
      </c:valAx>
      <c:spPr>
        <a:noFill/>
        <a:ln>
          <a:noFill/>
        </a:ln>
        <a:effectLst/>
      </c:spPr>
    </c:plotArea>
    <c:legend>
      <c:legendPos val="b"/>
      <c:layout>
        <c:manualLayout>
          <c:xMode val="edge"/>
          <c:yMode val="edge"/>
          <c:x val="0.121044419489183"/>
          <c:y val="0.860313946644882"/>
          <c:w val="0.865322210718842"/>
          <c:h val="0.138898749753827"/>
        </c:manualLayout>
      </c:layout>
      <c:overlay val="0"/>
      <c:spPr>
        <a:noFill/>
        <a:ln>
          <a:noFill/>
        </a:ln>
        <a:effectLst/>
      </c:spPr>
      <c:txPr>
        <a:bodyPr rot="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legend>
    <c:plotVisOnly val="1"/>
    <c:dispBlanksAs val="gap"/>
    <c:showDLblsOverMax val="0"/>
  </c:chart>
  <c:spPr>
    <a:noFill/>
    <a:ln>
      <a:noFill/>
    </a:ln>
    <a:effectLst/>
  </c:spPr>
  <c:txPr>
    <a:bodyPr/>
    <a:lstStyle/>
    <a:p>
      <a:pPr>
        <a:defRPr lang="en-US" sz="1200">
          <a:solidFill>
            <a:schemeClr val="tx1">
              <a:lumMod val="50000"/>
            </a:schemeClr>
          </a:solidFill>
          <a:latin typeface="Avenir Next LT Pro" panose="020B0504020202020204" pitchFamily="34" charset="0"/>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stacked"/>
        <c:varyColors val="0"/>
        <c:ser>
          <c:idx val="0"/>
          <c:order val="0"/>
          <c:tx>
            <c:strRef>
              <c:f>'[Copy of Port Congestion Impacts PAPER SCENARIO 01292024_CRCFIGURES.xlsx]Summary of Summary '!$AK$4</c:f>
              <c:strCache>
                <c:ptCount val="1"/>
                <c:pt idx="0">
                  <c:v>Trucks</c:v>
                </c:pt>
              </c:strCache>
            </c:strRef>
          </c:tx>
          <c:spPr>
            <a:solidFill>
              <a:schemeClr val="accent1"/>
            </a:solidFill>
            <a:ln>
              <a:solidFill>
                <a:sysClr val="windowText" lastClr="000000"/>
              </a:solidFill>
            </a:ln>
            <a:effectLst/>
          </c:spPr>
          <c:invertIfNegative val="0"/>
          <c:dLbls>
            <c:delete val="1"/>
          </c:dLbls>
          <c:cat>
            <c:strRef>
              <c:f>'[Copy of Port Congestion Impacts PAPER SCENARIO 01292024_CRCFIGURES.xlsx]Summary of Summary '!$AJ$15:$AJ$16</c:f>
              <c:strCache>
                <c:ptCount val="2"/>
                <c:pt idx="0">
                  <c:v>ACTUAL</c:v>
                </c:pt>
                <c:pt idx="1">
                  <c:v>CLEAN</c:v>
                </c:pt>
              </c:strCache>
            </c:strRef>
          </c:cat>
          <c:val>
            <c:numRef>
              <c:f>'[Copy of Port Congestion Impacts PAPER SCENARIO 01292024_CRCFIGURES.xlsx]Summary of Summary '!$AK$15:$AK$16</c:f>
              <c:numCache>
                <c:formatCode>General</c:formatCode>
                <c:ptCount val="2"/>
                <c:pt idx="0">
                  <c:v>475.306721027348</c:v>
                </c:pt>
                <c:pt idx="1">
                  <c:v>0</c:v>
                </c:pt>
              </c:numCache>
            </c:numRef>
          </c:val>
        </c:ser>
        <c:ser>
          <c:idx val="1"/>
          <c:order val="1"/>
          <c:tx>
            <c:strRef>
              <c:f>'[Copy of Port Congestion Impacts PAPER SCENARIO 01292024_CRCFIGURES.xlsx]Summary of Summary '!$AL$4</c:f>
              <c:strCache>
                <c:ptCount val="1"/>
                <c:pt idx="0">
                  <c:v>Cargo Handling Equipment</c:v>
                </c:pt>
              </c:strCache>
            </c:strRef>
          </c:tx>
          <c:spPr>
            <a:solidFill>
              <a:schemeClr val="accent2"/>
            </a:solidFill>
            <a:ln>
              <a:solidFill>
                <a:sysClr val="windowText" lastClr="000000"/>
              </a:solidFill>
            </a:ln>
            <a:effectLst/>
          </c:spPr>
          <c:invertIfNegative val="0"/>
          <c:dLbls>
            <c:delete val="1"/>
          </c:dLbls>
          <c:cat>
            <c:strRef>
              <c:f>'[Copy of Port Congestion Impacts PAPER SCENARIO 01292024_CRCFIGURES.xlsx]Summary of Summary '!$AJ$15:$AJ$16</c:f>
              <c:strCache>
                <c:ptCount val="2"/>
                <c:pt idx="0">
                  <c:v>ACTUAL</c:v>
                </c:pt>
                <c:pt idx="1">
                  <c:v>CLEAN</c:v>
                </c:pt>
              </c:strCache>
            </c:strRef>
          </c:cat>
          <c:val>
            <c:numRef>
              <c:f>'[Copy of Port Congestion Impacts PAPER SCENARIO 01292024_CRCFIGURES.xlsx]Summary of Summary '!$AL$15:$AL$16</c:f>
              <c:numCache>
                <c:formatCode>General</c:formatCode>
                <c:ptCount val="2"/>
                <c:pt idx="0">
                  <c:v>76.9472064639117</c:v>
                </c:pt>
                <c:pt idx="1">
                  <c:v>103.276372398522</c:v>
                </c:pt>
              </c:numCache>
            </c:numRef>
          </c:val>
        </c:ser>
        <c:ser>
          <c:idx val="2"/>
          <c:order val="2"/>
          <c:tx>
            <c:strRef>
              <c:f>'[Copy of Port Congestion Impacts PAPER SCENARIO 01292024_CRCFIGURES.xlsx]Summary of Summary '!$AM$4</c:f>
              <c:strCache>
                <c:ptCount val="1"/>
                <c:pt idx="0">
                  <c:v>Rail</c:v>
                </c:pt>
              </c:strCache>
            </c:strRef>
          </c:tx>
          <c:spPr>
            <a:solidFill>
              <a:schemeClr val="accent3"/>
            </a:solidFill>
            <a:ln>
              <a:solidFill>
                <a:sysClr val="windowText" lastClr="000000"/>
              </a:solidFill>
            </a:ln>
            <a:effectLst/>
          </c:spPr>
          <c:invertIfNegative val="0"/>
          <c:dLbls>
            <c:delete val="1"/>
          </c:dLbls>
          <c:cat>
            <c:strRef>
              <c:f>'[Copy of Port Congestion Impacts PAPER SCENARIO 01292024_CRCFIGURES.xlsx]Summary of Summary '!$AJ$15:$AJ$16</c:f>
              <c:strCache>
                <c:ptCount val="2"/>
                <c:pt idx="0">
                  <c:v>ACTUAL</c:v>
                </c:pt>
                <c:pt idx="1">
                  <c:v>CLEAN</c:v>
                </c:pt>
              </c:strCache>
            </c:strRef>
          </c:cat>
          <c:val>
            <c:numRef>
              <c:f>'[Copy of Port Congestion Impacts PAPER SCENARIO 01292024_CRCFIGURES.xlsx]Summary of Summary '!$AM$15:$AM$16</c:f>
              <c:numCache>
                <c:formatCode>General</c:formatCode>
                <c:ptCount val="2"/>
                <c:pt idx="0">
                  <c:v>158.201858243528</c:v>
                </c:pt>
                <c:pt idx="1">
                  <c:v>29.3114077432421</c:v>
                </c:pt>
              </c:numCache>
            </c:numRef>
          </c:val>
        </c:ser>
        <c:dLbls>
          <c:showLegendKey val="0"/>
          <c:showVal val="0"/>
          <c:showCatName val="0"/>
          <c:showSerName val="0"/>
          <c:showPercent val="0"/>
          <c:showBubbleSize val="0"/>
        </c:dLbls>
        <c:gapWidth val="219"/>
        <c:overlap val="100"/>
        <c:axId val="694355727"/>
        <c:axId val="701374175"/>
      </c:barChart>
      <c:catAx>
        <c:axId val="694355727"/>
        <c:scaling>
          <c:orientation val="minMax"/>
        </c:scaling>
        <c:delete val="0"/>
        <c:axPos val="b"/>
        <c:numFmt formatCode="General" sourceLinked="1"/>
        <c:majorTickMark val="none"/>
        <c:minorTickMark val="none"/>
        <c:tickLblPos val="nextTo"/>
        <c:spPr>
          <a:noFill/>
          <a:ln w="19050" cap="flat" cmpd="sng" algn="ctr">
            <a:solidFill>
              <a:schemeClr val="tx1"/>
            </a:solidFill>
            <a:round/>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701374175"/>
        <c:crosses val="autoZero"/>
        <c:auto val="1"/>
        <c:lblAlgn val="ctr"/>
        <c:lblOffset val="100"/>
        <c:noMultiLvlLbl val="0"/>
      </c:catAx>
      <c:valAx>
        <c:axId val="701374175"/>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r>
                  <a:rPr lang="en-US"/>
                  <a:t>CO</a:t>
                </a:r>
                <a:r>
                  <a:rPr lang="en-US" baseline="-25000"/>
                  <a:t>2</a:t>
                </a:r>
                <a:r>
                  <a:rPr lang="en-US"/>
                  <a:t> Emissions</a:t>
                </a:r>
                <a:endParaRPr lang="en-US"/>
              </a:p>
              <a:p>
                <a:pPr>
                  <a:defRPr lang="en-US" sz="1200" b="1" i="0" u="none" strike="noStrike" kern="1200" baseline="0">
                    <a:solidFill>
                      <a:schemeClr val="tx1">
                        <a:lumMod val="50000"/>
                      </a:schemeClr>
                    </a:solidFill>
                    <a:latin typeface="Avenir Next LT Pro" panose="020B0504020202020204" pitchFamily="34" charset="0"/>
                    <a:ea typeface="+mn-ea"/>
                    <a:cs typeface="+mn-cs"/>
                  </a:defRPr>
                </a:pPr>
                <a:r>
                  <a:rPr lang="en-US"/>
                  <a:t> (metric tons per day)</a:t>
                </a:r>
                <a:endParaRPr lang="en-US"/>
              </a:p>
            </c:rich>
          </c:tx>
          <c:layout/>
          <c:overlay val="0"/>
          <c:spPr>
            <a:noFill/>
            <a:ln>
              <a:noFill/>
            </a:ln>
            <a:effectLst/>
          </c:spPr>
        </c:title>
        <c:numFmt formatCode="General" sourceLinked="1"/>
        <c:majorTickMark val="out"/>
        <c:minorTickMark val="none"/>
        <c:tickLblPos val="nextTo"/>
        <c:spPr>
          <a:noFill/>
          <a:ln w="19050">
            <a:solidFill>
              <a:schemeClr val="tx1"/>
            </a:solidFill>
          </a:ln>
          <a:effectLst/>
        </c:spPr>
        <c:txPr>
          <a:bodyPr rot="-60000000" spcFirstLastPara="1" vertOverflow="ellipsis" vert="horz" wrap="square" anchor="ctr" anchorCtr="1"/>
          <a:lstStyle/>
          <a:p>
            <a:pPr>
              <a:defRPr lang="en-US" sz="1200" b="1" i="0" u="none" strike="noStrike" kern="1200" baseline="0">
                <a:solidFill>
                  <a:schemeClr val="tx1">
                    <a:lumMod val="50000"/>
                  </a:schemeClr>
                </a:solidFill>
                <a:latin typeface="Avenir Next LT Pro" panose="020B0504020202020204" pitchFamily="34" charset="0"/>
                <a:ea typeface="+mn-ea"/>
                <a:cs typeface="+mn-cs"/>
              </a:defRPr>
            </a:pPr>
          </a:p>
        </c:txPr>
        <c:crossAx val="694355727"/>
        <c:crosses val="autoZero"/>
        <c:crossBetween val="between"/>
      </c:valAx>
      <c:spPr>
        <a:noFill/>
        <a:ln>
          <a:noFill/>
        </a:ln>
        <a:effectLst/>
      </c:spPr>
    </c:plotArea>
    <c:plotVisOnly val="1"/>
    <c:dispBlanksAs val="gap"/>
    <c:showDLblsOverMax val="0"/>
  </c:chart>
  <c:spPr>
    <a:noFill/>
    <a:ln>
      <a:noFill/>
    </a:ln>
    <a:effectLst/>
  </c:spPr>
  <c:txPr>
    <a:bodyPr/>
    <a:lstStyle/>
    <a:p>
      <a:pPr>
        <a:defRPr lang="en-US" sz="1200" b="1">
          <a:solidFill>
            <a:schemeClr val="tx1">
              <a:lumMod val="50000"/>
            </a:schemeClr>
          </a:solidFill>
          <a:latin typeface="Avenir Next LT Pro" panose="020B0504020202020204" pitchFamily="34" charset="0"/>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0.11724</cdr:x>
      <cdr:y>0.62695</cdr:y>
    </cdr:from>
    <cdr:to>
      <cdr:x>0.23097</cdr:x>
      <cdr:y>0.78146</cdr:y>
    </cdr:to>
    <cdr:sp>
      <cdr:nvSpPr>
        <cdr:cNvPr id="2" name="Rectangles 1"/>
        <cdr:cNvSpPr/>
      </cdr:nvSpPr>
      <cdr:spPr xmlns:a="http://schemas.openxmlformats.org/drawingml/2006/main">
        <a:xfrm xmlns:a="http://schemas.openxmlformats.org/drawingml/2006/main">
          <a:off x="946786" y="2706465"/>
          <a:ext cx="918475" cy="666981"/>
        </a:xfrm>
        <a:prstGeom xmlns:a="http://schemas.openxmlformats.org/drawingml/2006/main" prst="rect">
          <a:avLst/>
        </a:prstGeom>
        <a:solidFill>
          <a:schemeClr val="accent1">
            <a:lumMod val="40000"/>
            <a:lumOff val="60000"/>
          </a:schemeClr>
        </a:solidFill>
        <a:ln>
          <a:prstDash val="dash"/>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xmlns:a="http://schemas.openxmlformats.org/drawingml/2006/main">
        <a:bodyPr vert="horz" wrap="none" lIns="45720" tIns="45720" rIns="45720" bIns="45720" anchor="t" anchorCtr="0">
          <a:norm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1050" b="1" dirty="0">
              <a:solidFill>
                <a:schemeClr val="tx1">
                  <a:lumMod val="50000"/>
                </a:schemeClr>
              </a:solidFill>
            </a:rPr>
            <a:t>Estimated below</a:t>
          </a:r>
          <a:endParaRPr lang="en-US" sz="1050" b="1" dirty="0">
            <a:solidFill>
              <a:schemeClr val="tx1">
                <a:lumMod val="50000"/>
              </a:schemeClr>
            </a:solidFill>
          </a:endParaRPr>
        </a:p>
        <a:p>
          <a:pPr algn="ctr"/>
          <a:r>
            <a:rPr lang="en-US" sz="1050" b="1" dirty="0">
              <a:solidFill>
                <a:schemeClr val="tx1">
                  <a:lumMod val="50000"/>
                </a:schemeClr>
              </a:solidFill>
            </a:rPr>
            <a:t>BAU</a:t>
          </a:r>
          <a:endParaRPr lang="en-US" sz="1050" b="1" dirty="0">
            <a:solidFill>
              <a:schemeClr val="tx1">
                <a:lumMod val="50000"/>
              </a:schemeClr>
            </a:solidFill>
          </a:endParaRPr>
        </a:p>
      </cdr:txBody>
    </cdr:sp>
  </cdr:relSizeAnchor>
  <cdr:relSizeAnchor xmlns:cdr="http://schemas.openxmlformats.org/drawingml/2006/chartDrawing">
    <cdr:from>
      <cdr:x>0.78915</cdr:x>
      <cdr:y>0.63257</cdr:y>
    </cdr:from>
    <cdr:to>
      <cdr:x>0.83598</cdr:x>
      <cdr:y>0.78708</cdr:y>
    </cdr:to>
    <cdr:sp>
      <cdr:nvSpPr>
        <cdr:cNvPr id="3" name="Rectangles 2"/>
        <cdr:cNvSpPr/>
      </cdr:nvSpPr>
      <cdr:spPr xmlns:a="http://schemas.openxmlformats.org/drawingml/2006/main">
        <a:xfrm xmlns:a="http://schemas.openxmlformats.org/drawingml/2006/main">
          <a:off x="6373150" y="2730702"/>
          <a:ext cx="378196" cy="666980"/>
        </a:xfrm>
        <a:prstGeom xmlns:a="http://schemas.openxmlformats.org/drawingml/2006/main" prst="rect">
          <a:avLst/>
        </a:prstGeom>
        <a:solidFill>
          <a:schemeClr val="accent1">
            <a:lumMod val="40000"/>
            <a:lumOff val="60000"/>
          </a:schemeClr>
        </a:solidFill>
        <a:ln>
          <a:prstDash val="dash"/>
        </a:ln>
      </cdr:spPr>
      <cdr:style>
        <a:lnRef xmlns:a="http://schemas.openxmlformats.org/drawingml/2006/main" idx="2">
          <a:schemeClr val="accent1">
            <a:shade val="15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xmlns:a="http://schemas.openxmlformats.org/drawingml/2006/main">
        <a:bodyPr vert="horz" wrap="none" lIns="45720" tIns="45720" rIns="45720" bIns="45720" anchor="t" anchorCtr="0">
          <a:norm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050" b="1" dirty="0">
            <a:solidFill>
              <a:schemeClr val="tx1">
                <a:lumMod val="50000"/>
              </a:schemeClr>
            </a:solidFill>
          </a:endParaRPr>
        </a:p>
      </cdr:txBody>
    </cdr:sp>
  </cdr:relSizeAnchor>
</c:userShapes>
</file>

<file path=ppt/media/>
</file>

<file path=ppt/media/image10.png>
</file>

<file path=ppt/media/image11.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0113D9-9628-E549-B3B6-83D6821F207D}"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6E3BF1-1904-9047-B0AE-DDD2B212263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latin typeface="Noto Sans SC" pitchFamily="34" charset="0"/>
                <a:ea typeface="Noto Sans SC" pitchFamily="34" charset="-122"/>
                <a:cs typeface="Noto Sans SC" pitchFamily="34" charset="-120"/>
                <a:sym typeface="+mn-ea"/>
              </a:rPr>
              <a:t>(ocean going vessels, trucks, locomotives, and cargo handling equipment)</a:t>
            </a:r>
            <a:endParaRPr lang="en-US"/>
          </a:p>
        </p:txBody>
      </p:sp>
      <p:sp>
        <p:nvSpPr>
          <p:cNvPr id="4" name="Slide Number Placeholder 3"/>
          <p:cNvSpPr>
            <a:spLocks noGrp="1"/>
          </p:cNvSpPr>
          <p:nvPr>
            <p:ph type="sldNum" sz="quarter" idx="5"/>
          </p:nvPr>
        </p:nvSpPr>
        <p:spPr/>
        <p:txBody>
          <a:bodyPr/>
          <a:lstStyle/>
          <a:p>
            <a:fld id="{B66E3BF1-1904-9047-B0AE-DDD2B212263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a:solidFill>
                  <a:schemeClr val="tx1">
                    <a:lumMod val="50000"/>
                  </a:schemeClr>
                </a:solidFill>
                <a:ea typeface="Arial Unicode MS" panose="020B0604020202020204" charset="-122"/>
                <a:cs typeface="Times New Roman" panose="02020603050405020304"/>
              </a:rPr>
              <a:t>I want to share with you a piece of our recent work on the emissions from the operation of the Ports of Los Angeles and Long Beach, which is the largest gateway of the US.</a:t>
            </a:r>
            <a:endParaRPr lang="en-US" sz="1200">
              <a:solidFill>
                <a:schemeClr val="tx1">
                  <a:lumMod val="50000"/>
                </a:schemeClr>
              </a:solidFill>
              <a:ea typeface="Arial Unicode MS" panose="020B0604020202020204" charset="-122"/>
              <a:cs typeface="Times New Roman" panose="02020603050405020304"/>
            </a:endParaRPr>
          </a:p>
          <a:p>
            <a:pPr marL="0" marR="0" lvl="0" indent="0" algn="l" defTabSz="914400" rtl="0" eaLnBrk="1" fontAlgn="auto" latinLnBrk="0" hangingPunct="1">
              <a:lnSpc>
                <a:spcPct val="100000"/>
              </a:lnSpc>
              <a:spcBef>
                <a:spcPts val="0"/>
              </a:spcBef>
              <a:spcAft>
                <a:spcPts val="0"/>
              </a:spcAft>
              <a:buClrTx/>
              <a:buSzTx/>
              <a:buFontTx/>
              <a:buNone/>
              <a:defRPr/>
            </a:pPr>
            <a:r>
              <a:rPr lang="en-US" sz="1200">
                <a:solidFill>
                  <a:schemeClr val="tx1">
                    <a:lumMod val="50000"/>
                  </a:schemeClr>
                </a:solidFill>
                <a:ea typeface="Arial Unicode MS" panose="020B0604020202020204" charset="-122"/>
                <a:cs typeface="Times New Roman" panose="02020603050405020304"/>
              </a:rPr>
              <a:t> </a:t>
            </a:r>
            <a:endParaRPr lang="en-US" sz="1200">
              <a:solidFill>
                <a:schemeClr val="tx1">
                  <a:lumMod val="50000"/>
                </a:schemeClr>
              </a:solidFill>
              <a:ea typeface="Arial Unicode MS" panose="020B0604020202020204" charset="-122"/>
              <a:cs typeface="Times New Roman" panose="02020603050405020304"/>
            </a:endParaRPr>
          </a:p>
          <a:p>
            <a:r>
              <a:rPr lang="en-US" sz="1200">
                <a:solidFill>
                  <a:schemeClr val="tx1">
                    <a:lumMod val="50000"/>
                  </a:schemeClr>
                </a:solidFill>
                <a:ea typeface="Arial Unicode MS" panose="020B0604020202020204" charset="-122"/>
                <a:cs typeface="Times New Roman" panose="02020603050405020304"/>
              </a:rPr>
              <a:t>Following the COVID-19 outbreak, these ports experienced a significant surge in cargo imports (recording breaking import volumes) due to shifted consumer behavior and labor shortage due to the pandemic. This imbalance of supply and demand led to severe congestion at terminals and surrounding areas. </a:t>
            </a:r>
            <a:endParaRPr lang="en-US" sz="1200">
              <a:solidFill>
                <a:schemeClr val="tx1">
                  <a:lumMod val="50000"/>
                </a:schemeClr>
              </a:solidFill>
              <a:ea typeface="Arial Unicode MS" panose="020B0604020202020204" charset="-122"/>
              <a:cs typeface="Times New Roman" panose="02020603050405020304"/>
            </a:endParaRPr>
          </a:p>
          <a:p>
            <a:endParaRPr lang="en-US" sz="1200">
              <a:solidFill>
                <a:schemeClr val="tx1">
                  <a:lumMod val="50000"/>
                </a:schemeClr>
              </a:solidFill>
              <a:ea typeface="Arial Unicode MS" panose="020B0604020202020204" charset="-122"/>
              <a:cs typeface="Times New Roman" panose="02020603050405020304"/>
            </a:endParaRPr>
          </a:p>
          <a:p>
            <a:r>
              <a:rPr lang="en-US" sz="1200">
                <a:solidFill>
                  <a:schemeClr val="tx1">
                    <a:lumMod val="50000"/>
                  </a:schemeClr>
                </a:solidFill>
                <a:ea typeface="Arial Unicode MS" panose="020B0604020202020204" charset="-122"/>
                <a:cs typeface="Times New Roman" panose="02020603050405020304"/>
              </a:rPr>
              <a:t>As a result,</a:t>
            </a:r>
            <a:endParaRPr lang="en-US" sz="1200">
              <a:solidFill>
                <a:schemeClr val="tx1">
                  <a:lumMod val="50000"/>
                </a:schemeClr>
              </a:solidFill>
              <a:ea typeface="Arial Unicode MS" panose="020B0604020202020204" charset="-122"/>
              <a:cs typeface="Times New Roman" panose="02020603050405020304"/>
            </a:endParaRPr>
          </a:p>
          <a:p>
            <a:pPr marL="171450" indent="-171450">
              <a:buFontTx/>
              <a:buChar char="-"/>
            </a:pPr>
            <a:r>
              <a:rPr lang="en-US" sz="1200">
                <a:solidFill>
                  <a:schemeClr val="tx1">
                    <a:lumMod val="50000"/>
                  </a:schemeClr>
                </a:solidFill>
                <a:ea typeface="Arial Unicode MS" panose="020B0604020202020204" charset="-122"/>
                <a:cs typeface="Times New Roman" panose="02020603050405020304"/>
              </a:rPr>
              <a:t>There was an increased number of vessels waiting for berths loitering near shore </a:t>
            </a:r>
            <a:endParaRPr lang="en-US" sz="1200">
              <a:solidFill>
                <a:schemeClr val="tx1">
                  <a:lumMod val="50000"/>
                </a:schemeClr>
              </a:solidFill>
              <a:ea typeface="Arial Unicode MS" panose="020B0604020202020204" charset="-122"/>
              <a:cs typeface="Times New Roman" panose="02020603050405020304"/>
            </a:endParaRPr>
          </a:p>
          <a:p>
            <a:pPr marL="171450" indent="-171450">
              <a:buFontTx/>
              <a:buChar char="-"/>
            </a:pPr>
            <a:r>
              <a:rPr lang="en-US" sz="1200">
                <a:solidFill>
                  <a:schemeClr val="tx1">
                    <a:lumMod val="50000"/>
                  </a:schemeClr>
                </a:solidFill>
                <a:ea typeface="Arial Unicode MS" panose="020B0604020202020204" charset="-122"/>
                <a:cs typeface="Times New Roman" panose="02020603050405020304"/>
              </a:rPr>
              <a:t>Additionally, the increased goods movement resulted in higher emissions from the landside freight network.</a:t>
            </a:r>
            <a:endParaRPr lang="en-US" sz="1200">
              <a:solidFill>
                <a:schemeClr val="tx1">
                  <a:lumMod val="50000"/>
                </a:schemeClr>
              </a:solidFill>
              <a:ea typeface="Arial Unicode MS" panose="020B0604020202020204" charset="-122"/>
              <a:cs typeface="Times New Roman" panose="02020603050405020304"/>
            </a:endParaRPr>
          </a:p>
          <a:p>
            <a:endParaRPr lang="en-US" sz="1200">
              <a:solidFill>
                <a:schemeClr val="tx1">
                  <a:lumMod val="50000"/>
                </a:schemeClr>
              </a:solidFill>
              <a:ea typeface="Arial Unicode MS" panose="020B0604020202020204" charset="-122"/>
              <a:cs typeface="Times New Roman" panose="02020603050405020304"/>
            </a:endParaRPr>
          </a:p>
          <a:p>
            <a:r>
              <a:rPr lang="en-US" sz="1200">
                <a:solidFill>
                  <a:schemeClr val="tx1">
                    <a:lumMod val="50000"/>
                  </a:schemeClr>
                </a:solidFill>
                <a:ea typeface="Arial Unicode MS" panose="020B0604020202020204" charset="-122"/>
                <a:cs typeface="Times New Roman" panose="02020603050405020304"/>
              </a:rPr>
              <a:t>These emissions negatively impacted air quality, especially in communities near the ports and freight transportation networks.</a:t>
            </a:r>
            <a:endParaRPr lang="en-US" sz="1200">
              <a:solidFill>
                <a:schemeClr val="tx1">
                  <a:lumMod val="50000"/>
                </a:schemeClr>
              </a:solidFill>
              <a:ea typeface="Arial Unicode MS" panose="020B0604020202020204" charset="-122"/>
              <a:cs typeface="Times New Roman" panose="02020603050405020304"/>
            </a:endParaRPr>
          </a:p>
          <a:p>
            <a:endParaRPr lang="en-US" sz="1200">
              <a:solidFill>
                <a:schemeClr val="tx1">
                  <a:lumMod val="50000"/>
                </a:schemeClr>
              </a:solidFill>
              <a:ea typeface="Arial Unicode MS" panose="020B0604020202020204" charset="-122"/>
              <a:cs typeface="Times New Roman" panose="02020603050405020304"/>
            </a:endParaRPr>
          </a:p>
          <a:p>
            <a:r>
              <a:rPr lang="en-US" sz="1200">
                <a:solidFill>
                  <a:schemeClr val="tx1">
                    <a:lumMod val="50000"/>
                  </a:schemeClr>
                </a:solidFill>
                <a:ea typeface="Arial Unicode MS" panose="020B0604020202020204" charset="-122"/>
                <a:cs typeface="Times New Roman" panose="02020603050405020304"/>
              </a:rPr>
              <a:t>To estimate the impacts, we conducted the first comprehensive assessment of PM, NOx, and CO2 emissions during the Port Congestion Period. </a:t>
            </a:r>
            <a:endParaRPr lang="en-US" sz="1200">
              <a:solidFill>
                <a:schemeClr val="tx1">
                  <a:lumMod val="50000"/>
                </a:schemeClr>
              </a:solidFill>
              <a:ea typeface="Arial Unicode MS" panose="020B0604020202020204" charset="-122"/>
              <a:cs typeface="Times New Roman" panose="02020603050405020304"/>
            </a:endParaRPr>
          </a:p>
          <a:p>
            <a:r>
              <a:rPr lang="en-US" sz="1200">
                <a:solidFill>
                  <a:schemeClr val="tx1">
                    <a:lumMod val="50000"/>
                  </a:schemeClr>
                </a:solidFill>
                <a:ea typeface="Arial Unicode MS" panose="020B0604020202020204" charset="-122"/>
                <a:cs typeface="Times New Roman" panose="02020603050405020304"/>
              </a:rPr>
              <a:t>Our assessment covers not only emissions from ocean going vessels, but also emissions from cargo handling equipment, locomotives, and trucks. </a:t>
            </a:r>
            <a:endParaRPr lang="en-US" sz="1200">
              <a:solidFill>
                <a:schemeClr val="tx1">
                  <a:lumMod val="50000"/>
                </a:schemeClr>
              </a:solidFill>
              <a:ea typeface="Arial Unicode MS" panose="020B0604020202020204" charset="-122"/>
              <a:cs typeface="Times New Roman" panose="02020603050405020304"/>
            </a:endParaRPr>
          </a:p>
          <a:p>
            <a:endParaRPr lang="en-US" sz="1200">
              <a:solidFill>
                <a:schemeClr val="tx1">
                  <a:lumMod val="50000"/>
                </a:schemeClr>
              </a:solidFill>
              <a:ea typeface="Arial Unicode MS" panose="020B0604020202020204" charset="-122"/>
              <a:cs typeface="Times New Roman" panose="02020603050405020304"/>
            </a:endParaRP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994222A8-B726-4EC0-8CF9-5FA9B1B08A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a:t>We found that excess emissions occurred between July 2020 to August 2022.</a:t>
            </a:r>
            <a:endParaRPr lang="en-US"/>
          </a:p>
          <a:p>
            <a:r>
              <a:rPr lang="en-US"/>
              <a:t>This figure shows NOx emissions as an example. The bars represent excess emissions with blue color denoting excess emissions from ocean going vessels and orange color denoting excess emissions from landside freight networks. </a:t>
            </a:r>
            <a:endParaRPr lang="en-US"/>
          </a:p>
          <a:p>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a:t>Specifically, the at-berth, anchored, and loitering activities of container vessels generated NOx emissions of 5.1 tons per day (</a:t>
            </a:r>
            <a:r>
              <a:rPr lang="en-US" err="1"/>
              <a:t>tpd</a:t>
            </a:r>
            <a:r>
              <a:rPr lang="en-US"/>
              <a:t>) averaged over the port congestion period, while their BAU emissions were only 0.1 tons per day. </a:t>
            </a:r>
            <a:r>
              <a:rPr lang="en-US" sz="1200">
                <a:solidFill>
                  <a:schemeClr val="tx1">
                    <a:lumMod val="50000"/>
                  </a:schemeClr>
                </a:solidFill>
                <a:latin typeface="Arial" panose="020B0604020202090204" pitchFamily="34" charset="0"/>
                <a:cs typeface="Arial" panose="020B0604020202090204" pitchFamily="34" charset="0"/>
              </a:rPr>
              <a:t>Peak excess NOx emissions of 23.2 tons per day occurred in October 2021.</a:t>
            </a:r>
            <a:endParaRPr lang="en-US" sz="1200">
              <a:solidFill>
                <a:schemeClr val="tx1">
                  <a:lumMod val="50000"/>
                </a:schemeClr>
              </a:solidFill>
              <a:latin typeface="Arial" panose="020B0604020202090204" pitchFamily="34" charset="0"/>
              <a:cs typeface="Arial" panose="020B060402020209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a:t>The reason is that - on November 16, 2021, Pacific Maritime Management Services (</a:t>
            </a:r>
            <a:r>
              <a:rPr lang="en-US" err="1"/>
              <a:t>PacMMS</a:t>
            </a:r>
            <a:r>
              <a:rPr lang="en-US"/>
              <a:t>) implemented a queuing system to encourage vessels to wait for a berthing assignment outside of the “Safety and Air Quality Area”, which is 50 or 150 nautical miles off the shore of California. The queuing system calls for vessels to voluntarily drift beyond 50-150 nm offshore when they do not have a berthing assignment within 72 hours. After the implementation of the queueing system in November 2021, loitering of container vessels dissipated and the number of vessels at anchorages and loitering trended toward pre-pandemic levels.</a:t>
            </a:r>
            <a:endParaRPr lang="en-US"/>
          </a:p>
          <a:p>
            <a:pPr marL="0" marR="0" lvl="0" indent="0" algn="l" defTabSz="914400" rtl="0" eaLnBrk="1" fontAlgn="auto" latinLnBrk="0" hangingPunct="1">
              <a:lnSpc>
                <a:spcPct val="100000"/>
              </a:lnSpc>
              <a:spcBef>
                <a:spcPts val="0"/>
              </a:spcBef>
              <a:spcAft>
                <a:spcPts val="0"/>
              </a:spcAft>
              <a:buClrTx/>
              <a:buSzTx/>
              <a:buFontTx/>
              <a:buNone/>
              <a:defRPr/>
            </a:pPr>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a:t>Another key objective of this study is to identify strategies to manage unexpected surges in cargo throughput more effectively.</a:t>
            </a:r>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a:t>We </a:t>
            </a:r>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a:t> </a:t>
            </a:r>
            <a:endParaRPr lang="en-US"/>
          </a:p>
          <a:p>
            <a:r>
              <a:rPr lang="en-US"/>
              <a:t>DISCARD:</a:t>
            </a:r>
            <a:endParaRPr lang="en-US"/>
          </a:p>
          <a:p>
            <a:pPr marL="0" marR="0" lvl="0" indent="0" algn="l" defTabSz="914400" rtl="0" eaLnBrk="1" fontAlgn="auto" latinLnBrk="0" hangingPunct="1">
              <a:lnSpc>
                <a:spcPct val="100000"/>
              </a:lnSpc>
              <a:spcBef>
                <a:spcPts val="0"/>
              </a:spcBef>
              <a:spcAft>
                <a:spcPts val="0"/>
              </a:spcAft>
              <a:buClrTx/>
              <a:buSzTx/>
              <a:buFontTx/>
              <a:buNone/>
              <a:defRPr/>
            </a:pPr>
            <a:r>
              <a:rPr lang="en-US" sz="1800">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To put this number of excess NOx emissions into perspective, total NOx emissions from all sources (including stationary, area, and mobile sources) in the South Coast Air Basin (SCAB) were estimated to be 350 </a:t>
            </a:r>
            <a:r>
              <a:rPr lang="en-US" sz="1800" err="1">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tpd</a:t>
            </a:r>
            <a:r>
              <a:rPr lang="en-US" sz="1800">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 in 2018. The carrying capacity of NOx is 60 </a:t>
            </a:r>
            <a:r>
              <a:rPr lang="en-US" sz="1800" err="1">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tpd</a:t>
            </a:r>
            <a:r>
              <a:rPr lang="en-US" sz="1800">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 in 2037, which means that NOx emissions need to be controlled under 60 </a:t>
            </a:r>
            <a:r>
              <a:rPr lang="en-US" sz="1800" err="1">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tpd</a:t>
            </a:r>
            <a:r>
              <a:rPr lang="en-US" sz="1800">
                <a:solidFill>
                  <a:srgbClr val="000000"/>
                </a:solidFill>
                <a:effectLst/>
                <a:highlight>
                  <a:srgbClr val="FFFFFF"/>
                </a:highlight>
                <a:latin typeface="Calibri" panose="020F0502020204030204" pitchFamily="34" charset="0"/>
                <a:ea typeface="Batang" panose="02030600000101010101" pitchFamily="18" charset="-127"/>
                <a:cs typeface="Times New Roman" panose="02020603050405020304" pitchFamily="18" charset="0"/>
              </a:rPr>
              <a:t> to attain the federal 70 parts per billion (ppb) 8-hour ozone standard (South Coast Air Quality Management District, 2022). Therefore, repeated future occurrences of port congestion events could jeopardize attainment of federal ozone standard standards.</a:t>
            </a:r>
            <a:endParaRPr lang="en-US" sz="1800">
              <a:effectLst/>
              <a:highlight>
                <a:srgbClr val="FFFFFF"/>
              </a:highlight>
              <a:latin typeface="Times" panose="00000500000000020000" pitchFamily="18" charset="0"/>
              <a:ea typeface="Batang" panose="02030600000101010101" pitchFamily="18" charset="-127"/>
              <a:cs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994222A8-B726-4EC0-8CF9-5FA9B1B08A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800">
                <a:effectLst/>
                <a:latin typeface="Segoe UI" panose="020B0502040204020203" pitchFamily="34" charset="0"/>
              </a:rPr>
              <a:t>We also conducted an additional scenario assessment to quantify </a:t>
            </a:r>
            <a:r>
              <a:rPr lang="en-US" sz="1800" b="0" i="0">
                <a:solidFill>
                  <a:srgbClr val="2D333D"/>
                </a:solidFill>
                <a:effectLst/>
                <a:latin typeface="Source Sans Pro" panose="020F0502020204030204" pitchFamily="34" charset="0"/>
              </a:rPr>
              <a:t>the potential reductions in excess emissions from land-based freight transport due to more stringent emission reduction regulations </a:t>
            </a:r>
            <a:r>
              <a:rPr lang="en-US" sz="1800">
                <a:effectLst/>
                <a:latin typeface="Segoe UI" panose="020B0502040204020203" pitchFamily="34" charset="0"/>
              </a:rPr>
              <a:t>over the years</a:t>
            </a:r>
            <a:r>
              <a:rPr lang="en-US" sz="1800" b="0" i="0">
                <a:solidFill>
                  <a:srgbClr val="2D333D"/>
                </a:solidFill>
                <a:effectLst/>
                <a:latin typeface="Source Sans Pro" panose="020F0502020204030204" pitchFamily="34" charset="0"/>
              </a:rPr>
              <a:t>. </a:t>
            </a:r>
            <a:endParaRPr lang="en-US" sz="1800" b="0" i="0">
              <a:solidFill>
                <a:srgbClr val="2D333D"/>
              </a:solidFill>
              <a:effectLst/>
              <a:latin typeface="Source Sans Pro" panose="020F0502020204030204" pitchFamily="34" charset="0"/>
            </a:endParaRPr>
          </a:p>
          <a:p>
            <a:endParaRPr lang="en-US" sz="1800" b="0" i="0">
              <a:solidFill>
                <a:srgbClr val="2D333D"/>
              </a:solidFill>
              <a:effectLst/>
              <a:latin typeface="Source Sans Pro" panose="020F0502020204030204" pitchFamily="34" charset="0"/>
            </a:endParaRPr>
          </a:p>
          <a:p>
            <a:r>
              <a:rPr lang="en-US" sz="1800" kern="0">
                <a:effectLst/>
                <a:latin typeface="Calibri" panose="020F0502020204030204" pitchFamily="34" charset="0"/>
                <a:ea typeface="Batang" panose="02030600000101010101" pitchFamily="18" charset="-127"/>
              </a:rPr>
              <a:t>We estimated the excess emissions for a hypothetical CLEAN scenario, assuming the same proportional increase in cargo throughput as CONGESTION, but with the full implementation of adopted CARB regulations and projected baseline activity growth in 2035. </a:t>
            </a:r>
            <a:endParaRPr lang="en-US" sz="1800" b="0" i="0">
              <a:solidFill>
                <a:srgbClr val="2D333D"/>
              </a:solidFill>
              <a:effectLst/>
              <a:latin typeface="Source Sans Pro" panose="020F0502020204030204" pitchFamily="34" charset="0"/>
            </a:endParaRPr>
          </a:p>
          <a:p>
            <a:endParaRPr lang="en-US" b="0" i="0">
              <a:solidFill>
                <a:srgbClr val="2D333D"/>
              </a:solidFill>
              <a:effectLst/>
              <a:latin typeface="Source Sans Pro" panose="020F0502020204030204" pitchFamily="34" charset="0"/>
            </a:endParaRPr>
          </a:p>
          <a:p>
            <a:r>
              <a:rPr lang="en-US" b="0" i="0">
                <a:solidFill>
                  <a:srgbClr val="2D333D"/>
                </a:solidFill>
                <a:effectLst/>
                <a:latin typeface="Source Sans Pro" panose="020F0502020204030204" pitchFamily="34" charset="0"/>
              </a:rPr>
              <a:t>The take away point is that if the excess emissions in 2035 if a similar port congestion event happens would be much lower than 2022 due to the adopted clean transportation regulations in California.</a:t>
            </a:r>
            <a:endParaRPr lang="en-US" b="0" i="0">
              <a:solidFill>
                <a:srgbClr val="2D333D"/>
              </a:solidFill>
              <a:effectLst/>
              <a:latin typeface="Source Sans Pro" panose="020F0502020204030204" pitchFamily="34" charset="0"/>
            </a:endParaRPr>
          </a:p>
          <a:p>
            <a:endParaRPr lang="en-US" b="0" i="0">
              <a:solidFill>
                <a:srgbClr val="2D333D"/>
              </a:solidFill>
              <a:effectLst/>
              <a:latin typeface="Source Sans Pro" panose="020F0502020204030204" pitchFamily="34" charset="0"/>
            </a:endParaRPr>
          </a:p>
          <a:p>
            <a:endParaRPr lang="en-US" b="0" i="0">
              <a:solidFill>
                <a:srgbClr val="2D333D"/>
              </a:solidFill>
              <a:effectLst/>
              <a:latin typeface="Source Sans Pro" panose="020F0502020204030204" pitchFamily="34" charset="0"/>
            </a:endParaRPr>
          </a:p>
          <a:p>
            <a:r>
              <a:rPr lang="en-US" b="0" i="0">
                <a:solidFill>
                  <a:srgbClr val="2D333D"/>
                </a:solidFill>
                <a:effectLst/>
                <a:latin typeface="Source Sans Pro" panose="020F0502020204030204" pitchFamily="34" charset="0"/>
              </a:rPr>
              <a:t>Discard: </a:t>
            </a:r>
            <a:endParaRPr lang="en-US" b="0" i="0">
              <a:solidFill>
                <a:srgbClr val="2D333D"/>
              </a:solidFill>
              <a:effectLst/>
              <a:latin typeface="Source Sans Pro" panose="020F0502020204030204" pitchFamily="34" charset="0"/>
            </a:endParaRPr>
          </a:p>
          <a:p>
            <a:endParaRPr lang="en-US" b="0" i="0">
              <a:solidFill>
                <a:srgbClr val="2D333D"/>
              </a:solidFill>
              <a:effectLst/>
              <a:latin typeface="Source Sans Pro" panose="020F0502020204030204" pitchFamily="34" charset="0"/>
            </a:endParaRPr>
          </a:p>
          <a:p>
            <a:r>
              <a:rPr lang="en-US" b="0" i="0">
                <a:solidFill>
                  <a:srgbClr val="2D333D"/>
                </a:solidFill>
                <a:effectLst/>
                <a:latin typeface="Source Sans Pro" panose="020F0502020204030204" pitchFamily="34" charset="0"/>
              </a:rPr>
              <a:t>In-use locomotives regulation: operators will now be required to pay into a spending account, and the amount will be determined by the emissions they create while operating in California. Companies will be able to use the funds to upgrade to cleaner locomotive technologies. Locomotives also will have a 30-minute idling limit. Additionally, switch, industrial and passenger locomotives built in 2030 or after will be required to operate in zero-emissions configurations while in California, and in 2035 for freight line haul.</a:t>
            </a:r>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994222A8-B726-4EC0-8CF9-5FA9B1B08A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5B5BC1DB-D6B6-404C-9E19-D9F588F207B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5B5BC1DB-D6B6-404C-9E19-D9F588F207B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5B5BC1DB-D6B6-404C-9E19-D9F588F207B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57698" name="Rectangle 2"/>
          <p:cNvSpPr>
            <a:spLocks noGrp="1" noChangeArrowheads="1"/>
          </p:cNvSpPr>
          <p:nvPr>
            <p:ph type="ctrTitle"/>
          </p:nvPr>
        </p:nvSpPr>
        <p:spPr>
          <a:xfrm>
            <a:off x="3657600" y="2590800"/>
            <a:ext cx="7823200" cy="1524000"/>
          </a:xfrm>
        </p:spPr>
        <p:txBody>
          <a:bodyPr/>
          <a:lstStyle>
            <a:lvl1pPr>
              <a:defRPr sz="3200"/>
            </a:lvl1pPr>
          </a:lstStyle>
          <a:p>
            <a:r>
              <a:rPr lang="en-US"/>
              <a:t>Click to edit Master title style</a:t>
            </a:r>
            <a:endParaRPr lang="en-US"/>
          </a:p>
        </p:txBody>
      </p:sp>
      <p:sp>
        <p:nvSpPr>
          <p:cNvPr id="157699" name="Rectangle 3"/>
          <p:cNvSpPr>
            <a:spLocks noGrp="1" noChangeArrowheads="1"/>
          </p:cNvSpPr>
          <p:nvPr>
            <p:ph type="subTitle" idx="1"/>
          </p:nvPr>
        </p:nvSpPr>
        <p:spPr>
          <a:xfrm>
            <a:off x="304800" y="5410200"/>
            <a:ext cx="8534400" cy="1219200"/>
          </a:xfrm>
        </p:spPr>
        <p:txBody>
          <a:bodyPr/>
          <a:lstStyle>
            <a:lvl1pPr marL="0" indent="0" algn="ctr">
              <a:buFontTx/>
              <a:buNone/>
              <a:defRPr sz="2400">
                <a:solidFill>
                  <a:srgbClr val="990000"/>
                </a:solidFill>
              </a:defRPr>
            </a:lvl1pPr>
          </a:lstStyle>
          <a:p>
            <a:r>
              <a:rPr lang="en-US"/>
              <a:t>Click to edit Master subtitle style</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3200" y="159734"/>
            <a:ext cx="11942691" cy="762000"/>
          </a:xfrm>
        </p:spPr>
        <p:txBody>
          <a:bodyPr/>
          <a:lstStyle>
            <a:lvl1pPr>
              <a:defRPr sz="3200" b="0">
                <a:latin typeface="Arial" panose="020B0604020202090204" pitchFamily="34" charset="0"/>
                <a:cs typeface="Arial" panose="020B0604020202090204" pitchFamily="34" charset="0"/>
              </a:defRPr>
            </a:lvl1pPr>
          </a:lstStyle>
          <a:p>
            <a:r>
              <a:rPr lang="en-US"/>
              <a:t>Click to edit Master title style</a:t>
            </a:r>
            <a:endParaRPr lang="en-US"/>
          </a:p>
        </p:txBody>
      </p:sp>
      <p:sp>
        <p:nvSpPr>
          <p:cNvPr id="3" name="Content Placeholder 2"/>
          <p:cNvSpPr>
            <a:spLocks noGrp="1"/>
          </p:cNvSpPr>
          <p:nvPr>
            <p:ph idx="1"/>
          </p:nvPr>
        </p:nvSpPr>
        <p:spPr>
          <a:xfrm>
            <a:off x="203200" y="1580031"/>
            <a:ext cx="11684000" cy="4973171"/>
          </a:xfrm>
        </p:spPr>
        <p:txBody>
          <a:bodyPr/>
          <a:lstStyle>
            <a:lvl1pPr>
              <a:defRPr sz="2800" b="0">
                <a:solidFill>
                  <a:schemeClr val="bg2">
                    <a:lumMod val="10000"/>
                  </a:schemeClr>
                </a:solidFill>
                <a:latin typeface="Arial" panose="020B0604020202090204" pitchFamily="34" charset="0"/>
                <a:cs typeface="Arial" panose="020B0604020202090204" pitchFamily="34" charset="0"/>
              </a:defRPr>
            </a:lvl1pPr>
            <a:lvl2pPr>
              <a:defRPr sz="2400" b="0" i="0">
                <a:solidFill>
                  <a:schemeClr val="bg2">
                    <a:lumMod val="10000"/>
                  </a:schemeClr>
                </a:solidFill>
                <a:latin typeface="Arial" panose="020B0604020202090204" pitchFamily="34" charset="0"/>
                <a:cs typeface="Arial" panose="020B0604020202090204" pitchFamily="34" charset="0"/>
              </a:defRPr>
            </a:lvl2pPr>
            <a:lvl3pPr>
              <a:defRPr sz="2000" b="0">
                <a:solidFill>
                  <a:schemeClr val="bg2">
                    <a:lumMod val="10000"/>
                  </a:schemeClr>
                </a:solidFill>
                <a:latin typeface="Arial" panose="020B0604020202090204" pitchFamily="34" charset="0"/>
                <a:cs typeface="Arial" panose="020B0604020202090204" pitchFamily="34" charset="0"/>
              </a:defRPr>
            </a:lvl3pPr>
            <a:lvl4pPr>
              <a:defRPr sz="1800" b="0">
                <a:solidFill>
                  <a:schemeClr val="bg2">
                    <a:lumMod val="10000"/>
                  </a:schemeClr>
                </a:solidFill>
                <a:latin typeface="Arial" panose="020B0604020202090204" pitchFamily="34" charset="0"/>
                <a:cs typeface="Arial" panose="020B0604020202090204" pitchFamily="34" charset="0"/>
              </a:defRPr>
            </a:lvl4pPr>
            <a:lvl5pPr>
              <a:defRPr sz="1200" b="0">
                <a:solidFill>
                  <a:schemeClr val="bg2">
                    <a:lumMod val="10000"/>
                  </a:schemeClr>
                </a:solidFill>
                <a:latin typeface="Arial" panose="020B0604020202090204" pitchFamily="34" charset="0"/>
                <a:cs typeface="Arial" panose="020B0604020202090204" pitchFamily="34" charset="0"/>
              </a:defRPr>
            </a:lvl5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Title 1"/>
          <p:cNvSpPr>
            <a:spLocks noGrp="1"/>
          </p:cNvSpPr>
          <p:nvPr>
            <p:ph type="title"/>
          </p:nvPr>
        </p:nvSpPr>
        <p:spPr>
          <a:xfrm>
            <a:off x="203200" y="0"/>
            <a:ext cx="9144000" cy="762000"/>
          </a:xfrm>
        </p:spPr>
        <p:txBody>
          <a:bodyPr/>
          <a:lstStyle/>
          <a:p>
            <a:r>
              <a:rPr lang="en-US"/>
              <a:t>Click to edit Master title style</a:t>
            </a:r>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895350"/>
            <a:ext cx="4011084" cy="1162050"/>
          </a:xfrm>
        </p:spPr>
        <p:txBody>
          <a:bodyPr anchor="b"/>
          <a:lstStyle>
            <a:lvl1pPr algn="l">
              <a:defRPr sz="2400" b="1"/>
            </a:lvl1pPr>
          </a:lstStyle>
          <a:p>
            <a:r>
              <a:rPr lang="en-US"/>
              <a:t>Click to edit Master title style</a:t>
            </a:r>
            <a:endParaRPr lang="en-US"/>
          </a:p>
        </p:txBody>
      </p:sp>
      <p:sp>
        <p:nvSpPr>
          <p:cNvPr id="3" name="Content Placeholder 2"/>
          <p:cNvSpPr>
            <a:spLocks noGrp="1"/>
          </p:cNvSpPr>
          <p:nvPr>
            <p:ph idx="1"/>
          </p:nvPr>
        </p:nvSpPr>
        <p:spPr>
          <a:xfrm>
            <a:off x="4766733" y="914402"/>
            <a:ext cx="6815667" cy="5211763"/>
          </a:xfrm>
        </p:spPr>
        <p:txBody>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603" y="2286005"/>
            <a:ext cx="4011084" cy="3840163"/>
          </a:xfrm>
        </p:spPr>
        <p:txBody>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5B5BC1DB-D6B6-404C-9E19-D9F588F207B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1200" y="5081929"/>
            <a:ext cx="11074400" cy="590213"/>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711200" y="914400"/>
            <a:ext cx="11074400" cy="4114800"/>
          </a:xfrm>
        </p:spPr>
        <p:txBody>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a:p>
        </p:txBody>
      </p:sp>
      <p:sp>
        <p:nvSpPr>
          <p:cNvPr id="4" name="Text Placeholder 3"/>
          <p:cNvSpPr>
            <a:spLocks noGrp="1"/>
          </p:cNvSpPr>
          <p:nvPr>
            <p:ph type="body" sz="half" idx="2"/>
          </p:nvPr>
        </p:nvSpPr>
        <p:spPr>
          <a:xfrm>
            <a:off x="711200" y="5638800"/>
            <a:ext cx="11074400" cy="8382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itle 1"/>
          <p:cNvSpPr>
            <a:spLocks noGrp="1"/>
          </p:cNvSpPr>
          <p:nvPr>
            <p:ph type="title"/>
          </p:nvPr>
        </p:nvSpPr>
        <p:spPr>
          <a:xfrm>
            <a:off x="203200" y="0"/>
            <a:ext cx="9144000" cy="762000"/>
          </a:xfrm>
        </p:spPr>
        <p:txBody>
          <a:bodyPr/>
          <a:lstStyle/>
          <a:p>
            <a:r>
              <a:rPr lang="en-US"/>
              <a:t>Click to edit Master title style</a:t>
            </a:r>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66200" y="914400"/>
            <a:ext cx="2921000" cy="54102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203200" y="914400"/>
            <a:ext cx="8559800" cy="5410200"/>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2_Title Slide">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7_Title Slide">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2"/>
                </a:solidFill>
              </a:defRPr>
            </a:lvl1pPr>
          </a:lstStyle>
          <a:p>
            <a:r>
              <a:rPr lang="en-US"/>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465">
                <a:solidFill>
                  <a:schemeClr val="tx1"/>
                </a:solidFill>
              </a:defRPr>
            </a:lvl1pPr>
            <a:lvl2pPr>
              <a:defRPr sz="3200">
                <a:solidFill>
                  <a:schemeClr val="tx1"/>
                </a:solidFill>
              </a:defRPr>
            </a:lvl2pPr>
            <a:lvl3pPr>
              <a:defRPr sz="2935">
                <a:solidFill>
                  <a:schemeClr val="tx1"/>
                </a:solidFill>
              </a:defRPr>
            </a:lvl3pPr>
            <a:lvl4pPr>
              <a:defRPr sz="2665">
                <a:solidFill>
                  <a:schemeClr val="tx1"/>
                </a:solidFill>
              </a:defRPr>
            </a:lvl4pPr>
            <a:lvl5pPr>
              <a:defRPr sz="2400">
                <a:solidFill>
                  <a:schemeClr val="tx1"/>
                </a:solidFill>
              </a:defRPr>
            </a:lvl5pPr>
            <a:lvl6pPr>
              <a:defRPr sz="2400"/>
            </a:lvl6pPr>
            <a:lvl7pPr>
              <a:defRPr sz="2400"/>
            </a:lvl7pPr>
            <a:lvl8pPr>
              <a:defRPr sz="2400"/>
            </a:lvl8pPr>
            <a:lvl9pPr>
              <a:defRPr sz="24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465"/>
            </a:lvl1pPr>
            <a:lvl2pPr>
              <a:defRPr sz="3200"/>
            </a:lvl2pPr>
            <a:lvl3pPr>
              <a:defRPr sz="2935"/>
            </a:lvl3pPr>
            <a:lvl4pPr>
              <a:defRPr sz="2665"/>
            </a:lvl4pPr>
            <a:lvl5pPr>
              <a:defRPr sz="2400"/>
            </a:lvl5pPr>
            <a:lvl6pPr>
              <a:defRPr sz="2400"/>
            </a:lvl6pPr>
            <a:lvl7pPr>
              <a:defRPr sz="2400"/>
            </a:lvl7pPr>
            <a:lvl8pPr>
              <a:defRPr sz="2400"/>
            </a:lvl8pPr>
            <a:lvl9pPr>
              <a:defRPr sz="24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pic>
        <p:nvPicPr>
          <p:cNvPr id="8" name="Picture 7" descr="CARB_A_logo.eps"/>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609600" y="6356351"/>
            <a:ext cx="1640624" cy="365124"/>
          </a:xfrm>
          <a:prstGeom prst="rect">
            <a:avLst/>
          </a:prstGeom>
        </p:spPr>
      </p:pic>
      <p:sp>
        <p:nvSpPr>
          <p:cNvPr id="9" name="Slide Number Placeholder 5"/>
          <p:cNvSpPr>
            <a:spLocks noGrp="1"/>
          </p:cNvSpPr>
          <p:nvPr>
            <p:ph type="sldNum" sz="quarter" idx="4"/>
          </p:nvPr>
        </p:nvSpPr>
        <p:spPr>
          <a:xfrm>
            <a:off x="10358475" y="6356352"/>
            <a:ext cx="1223925" cy="365125"/>
          </a:xfrm>
          <a:prstGeom prst="rect">
            <a:avLst/>
          </a:prstGeom>
        </p:spPr>
        <p:txBody>
          <a:bodyPr vert="horz" lIns="91440" tIns="45720" rIns="91440" bIns="45720" rtlCol="0" anchor="ctr"/>
          <a:lstStyle>
            <a:lvl1pPr algn="r" fontAlgn="auto">
              <a:spcBef>
                <a:spcPts val="0"/>
              </a:spcBef>
              <a:spcAft>
                <a:spcPts val="0"/>
              </a:spcAft>
              <a:defRPr sz="1335" smtClean="0">
                <a:solidFill>
                  <a:schemeClr val="tx2"/>
                </a:solidFill>
                <a:latin typeface="+mn-lt"/>
                <a:ea typeface="+mn-ea"/>
                <a:cs typeface="+mn-cs"/>
              </a:defRPr>
            </a:lvl1pPr>
          </a:lstStyle>
          <a:p>
            <a:fld id="{928AC833-4155-412C-BA3C-014CE507A1A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5B5BC1DB-D6B6-404C-9E19-D9F588F207B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5B5BC1DB-D6B6-404C-9E19-D9F588F207B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5B5BC1DB-D6B6-404C-9E19-D9F588F207BA}"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B5BC1DB-D6B6-404C-9E19-D9F588F207BA}"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5BC1DB-D6B6-404C-9E19-D9F588F207BA}"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5B5BC1DB-D6B6-404C-9E19-D9F588F207B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5B5BC1DB-D6B6-404C-9E19-D9F588F207B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39CBAB-8C0D-BE45-898A-DE6623E3881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5" Type="http://schemas.openxmlformats.org/officeDocument/2006/relationships/theme" Target="../theme/theme2.xml"/><Relationship Id="rId14" Type="http://schemas.openxmlformats.org/officeDocument/2006/relationships/slideLayout" Target="../slideLayouts/slideLayout26.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5BC1DB-D6B6-404C-9E19-D9F588F207BA}"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39CBAB-8C0D-BE45-898A-DE6623E3881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0" y="0"/>
            <a:ext cx="12192000" cy="1292352"/>
          </a:xfrm>
          <a:prstGeom prst="rect">
            <a:avLst/>
          </a:prstGeom>
          <a:solidFill>
            <a:srgbClr val="990000"/>
          </a:solidFill>
          <a:ln w="9525">
            <a:solidFill>
              <a:schemeClr val="tx1"/>
            </a:solidFill>
            <a:miter lim="800000"/>
          </a:ln>
        </p:spPr>
        <p:txBody>
          <a:bodyPr wrap="none" anchor="ctr"/>
          <a:lstStyle/>
          <a:p>
            <a:pPr>
              <a:defRPr/>
            </a:pPr>
            <a:endParaRPr lang="en-US" sz="1800"/>
          </a:p>
        </p:txBody>
      </p:sp>
      <p:sp>
        <p:nvSpPr>
          <p:cNvPr id="2051" name="Rectangle 3"/>
          <p:cNvSpPr>
            <a:spLocks noGrp="1" noChangeArrowheads="1"/>
          </p:cNvSpPr>
          <p:nvPr>
            <p:ph type="title"/>
          </p:nvPr>
        </p:nvSpPr>
        <p:spPr bwMode="auto">
          <a:xfrm>
            <a:off x="203201" y="-1"/>
            <a:ext cx="11217835" cy="1042147"/>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endParaRPr lang="en-US"/>
          </a:p>
        </p:txBody>
      </p:sp>
      <p:sp>
        <p:nvSpPr>
          <p:cNvPr id="2052" name="Rectangle 4"/>
          <p:cNvSpPr>
            <a:spLocks noGrp="1" noChangeArrowheads="1"/>
          </p:cNvSpPr>
          <p:nvPr>
            <p:ph type="body" idx="1"/>
          </p:nvPr>
        </p:nvSpPr>
        <p:spPr bwMode="auto">
          <a:xfrm>
            <a:off x="203200" y="1597152"/>
            <a:ext cx="11684000" cy="4956048"/>
          </a:xfrm>
          <a:prstGeom prst="rect">
            <a:avLst/>
          </a:prstGeom>
          <a:noFill/>
          <a:ln w="9525">
            <a:noFill/>
            <a:miter lim="800000"/>
          </a:ln>
        </p:spPr>
        <p:txBody>
          <a:bodyPr vert="horz" wrap="square" lIns="91440" tIns="45720" rIns="91440" bIns="45720" numCol="1" anchor="t" anchorCtr="0" compatLnSpc="1"/>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Slide Number Placeholder 5"/>
          <p:cNvSpPr>
            <a:spLocks noGrp="1"/>
          </p:cNvSpPr>
          <p:nvPr>
            <p:ph type="sldNum" sz="quarter" idx="4"/>
          </p:nvPr>
        </p:nvSpPr>
        <p:spPr>
          <a:xfrm>
            <a:off x="9245600" y="635635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D3C118-4D00-4BAE-A49F-B2B27E6C6CB5}"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hf hdr="0" ftr="0" dt="0"/>
  <p:txStyles>
    <p:titleStyle>
      <a:lvl1pPr algn="l" rtl="0" eaLnBrk="1" fontAlgn="base" hangingPunct="1">
        <a:spcBef>
          <a:spcPct val="0"/>
        </a:spcBef>
        <a:spcAft>
          <a:spcPct val="0"/>
        </a:spcAft>
        <a:defRPr sz="2800" b="1">
          <a:solidFill>
            <a:schemeClr val="bg1"/>
          </a:solidFill>
          <a:latin typeface="Arial" panose="020B0604020202090204" pitchFamily="34" charset="0"/>
          <a:ea typeface="+mj-ea"/>
          <a:cs typeface="Arial" panose="020B0604020202090204" pitchFamily="34" charset="0"/>
        </a:defRPr>
      </a:lvl1pPr>
      <a:lvl2pPr algn="ctr" rtl="0" eaLnBrk="1" fontAlgn="base" hangingPunct="1">
        <a:spcBef>
          <a:spcPct val="0"/>
        </a:spcBef>
        <a:spcAft>
          <a:spcPct val="0"/>
        </a:spcAft>
        <a:defRPr sz="3200" b="1">
          <a:solidFill>
            <a:schemeClr val="accent1"/>
          </a:solidFill>
          <a:latin typeface="Times New Roman" panose="02020603050405020304" pitchFamily="18" charset="0"/>
          <a:cs typeface="Times New Roman" panose="02020603050405020304" pitchFamily="18" charset="0"/>
        </a:defRPr>
      </a:lvl2pPr>
      <a:lvl3pPr algn="ctr" rtl="0" eaLnBrk="1" fontAlgn="base" hangingPunct="1">
        <a:spcBef>
          <a:spcPct val="0"/>
        </a:spcBef>
        <a:spcAft>
          <a:spcPct val="0"/>
        </a:spcAft>
        <a:defRPr sz="3200" b="1">
          <a:solidFill>
            <a:schemeClr val="accent1"/>
          </a:solidFill>
          <a:latin typeface="Times New Roman" panose="02020603050405020304" pitchFamily="18" charset="0"/>
          <a:cs typeface="Times New Roman" panose="02020603050405020304" pitchFamily="18" charset="0"/>
        </a:defRPr>
      </a:lvl3pPr>
      <a:lvl4pPr algn="ctr" rtl="0" eaLnBrk="1" fontAlgn="base" hangingPunct="1">
        <a:spcBef>
          <a:spcPct val="0"/>
        </a:spcBef>
        <a:spcAft>
          <a:spcPct val="0"/>
        </a:spcAft>
        <a:defRPr sz="3200" b="1">
          <a:solidFill>
            <a:schemeClr val="accent1"/>
          </a:solidFill>
          <a:latin typeface="Times New Roman" panose="02020603050405020304" pitchFamily="18" charset="0"/>
          <a:cs typeface="Times New Roman" panose="02020603050405020304" pitchFamily="18" charset="0"/>
        </a:defRPr>
      </a:lvl4pPr>
      <a:lvl5pPr algn="ctr" rtl="0" eaLnBrk="1" fontAlgn="base" hangingPunct="1">
        <a:spcBef>
          <a:spcPct val="0"/>
        </a:spcBef>
        <a:spcAft>
          <a:spcPct val="0"/>
        </a:spcAft>
        <a:defRPr sz="3200" b="1">
          <a:solidFill>
            <a:schemeClr val="accent1"/>
          </a:solidFill>
          <a:latin typeface="Times New Roman" panose="02020603050405020304" pitchFamily="18" charset="0"/>
          <a:cs typeface="Times New Roman" panose="02020603050405020304" pitchFamily="18" charset="0"/>
        </a:defRPr>
      </a:lvl5pPr>
      <a:lvl6pPr marL="457200" algn="ctr" rtl="0" eaLnBrk="1" fontAlgn="base" hangingPunct="1">
        <a:spcBef>
          <a:spcPct val="0"/>
        </a:spcBef>
        <a:spcAft>
          <a:spcPct val="0"/>
        </a:spcAft>
        <a:defRPr sz="2000" b="1">
          <a:solidFill>
            <a:schemeClr val="accent1"/>
          </a:solidFill>
          <a:latin typeface="Tahoma" panose="020B0804030504040204" charset="0"/>
        </a:defRPr>
      </a:lvl6pPr>
      <a:lvl7pPr marL="914400" algn="ctr" rtl="0" eaLnBrk="1" fontAlgn="base" hangingPunct="1">
        <a:spcBef>
          <a:spcPct val="0"/>
        </a:spcBef>
        <a:spcAft>
          <a:spcPct val="0"/>
        </a:spcAft>
        <a:defRPr sz="2000" b="1">
          <a:solidFill>
            <a:schemeClr val="accent1"/>
          </a:solidFill>
          <a:latin typeface="Tahoma" panose="020B0804030504040204" charset="0"/>
        </a:defRPr>
      </a:lvl7pPr>
      <a:lvl8pPr marL="1371600" algn="ctr" rtl="0" eaLnBrk="1" fontAlgn="base" hangingPunct="1">
        <a:spcBef>
          <a:spcPct val="0"/>
        </a:spcBef>
        <a:spcAft>
          <a:spcPct val="0"/>
        </a:spcAft>
        <a:defRPr sz="2000" b="1">
          <a:solidFill>
            <a:schemeClr val="accent1"/>
          </a:solidFill>
          <a:latin typeface="Tahoma" panose="020B0804030504040204" charset="0"/>
        </a:defRPr>
      </a:lvl8pPr>
      <a:lvl9pPr marL="1828800" algn="ctr" rtl="0" eaLnBrk="1" fontAlgn="base" hangingPunct="1">
        <a:spcBef>
          <a:spcPct val="0"/>
        </a:spcBef>
        <a:spcAft>
          <a:spcPct val="0"/>
        </a:spcAft>
        <a:defRPr sz="2000" b="1">
          <a:solidFill>
            <a:schemeClr val="accent1"/>
          </a:solidFill>
          <a:latin typeface="Tahoma" panose="020B0804030504040204" charset="0"/>
        </a:defRPr>
      </a:lvl9pPr>
    </p:titleStyle>
    <p:bodyStyle>
      <a:lvl1pPr marL="342900" indent="-342900" algn="l" rtl="0" eaLnBrk="1" fontAlgn="base" hangingPunct="1">
        <a:spcBef>
          <a:spcPct val="20000"/>
        </a:spcBef>
        <a:spcAft>
          <a:spcPct val="0"/>
        </a:spcAft>
        <a:buClr>
          <a:srgbClr val="990000"/>
        </a:buClr>
        <a:buChar char="•"/>
        <a:defRPr sz="2400" b="1">
          <a:solidFill>
            <a:srgbClr val="800000"/>
          </a:solidFill>
          <a:latin typeface="Times New Roman" panose="02020603050405020304" pitchFamily="18" charset="0"/>
          <a:ea typeface="+mn-ea"/>
          <a:cs typeface="Times New Roman" panose="02020603050405020304" pitchFamily="18" charset="0"/>
        </a:defRPr>
      </a:lvl1pPr>
      <a:lvl2pPr marL="742950" indent="-285750" algn="l" rtl="0" eaLnBrk="1" fontAlgn="base" hangingPunct="1">
        <a:spcBef>
          <a:spcPct val="20000"/>
        </a:spcBef>
        <a:spcAft>
          <a:spcPct val="0"/>
        </a:spcAft>
        <a:buChar char="•"/>
        <a:defRPr sz="2000">
          <a:solidFill>
            <a:schemeClr val="tx1"/>
          </a:solidFill>
          <a:latin typeface="Times New Roman" panose="02020603050405020304" pitchFamily="18" charset="0"/>
          <a:cs typeface="Times New Roman" panose="02020603050405020304" pitchFamily="18" charset="0"/>
        </a:defRPr>
      </a:lvl2pPr>
      <a:lvl3pPr marL="1143000" indent="-228600" algn="l" rtl="0" eaLnBrk="1" fontAlgn="base" hangingPunct="1">
        <a:spcBef>
          <a:spcPct val="20000"/>
        </a:spcBef>
        <a:spcAft>
          <a:spcPct val="0"/>
        </a:spcAft>
        <a:buChar char="•"/>
        <a:defRPr b="1" i="1">
          <a:solidFill>
            <a:schemeClr val="tx1"/>
          </a:solidFill>
          <a:latin typeface="Times New Roman" panose="02020603050405020304" pitchFamily="18" charset="0"/>
          <a:cs typeface="Times New Roman" panose="02020603050405020304" pitchFamily="18" charset="0"/>
        </a:defRPr>
      </a:lvl3pPr>
      <a:lvl4pPr marL="1600200" indent="-228600" algn="l" rtl="0" eaLnBrk="1" fontAlgn="base" hangingPunct="1">
        <a:spcBef>
          <a:spcPct val="20000"/>
        </a:spcBef>
        <a:spcAft>
          <a:spcPct val="0"/>
        </a:spcAft>
        <a:buChar char="–"/>
        <a:defRPr sz="1600" b="1" i="1">
          <a:solidFill>
            <a:schemeClr val="tx1"/>
          </a:solidFill>
          <a:latin typeface="Times New Roman" panose="02020603050405020304" pitchFamily="18" charset="0"/>
          <a:cs typeface="Times New Roman" panose="02020603050405020304" pitchFamily="18" charset="0"/>
        </a:defRPr>
      </a:lvl4pPr>
      <a:lvl5pPr marL="2057400" indent="-228600" algn="l" rtl="0" eaLnBrk="1" fontAlgn="base" hangingPunct="1">
        <a:spcBef>
          <a:spcPct val="20000"/>
        </a:spcBef>
        <a:spcAft>
          <a:spcPct val="0"/>
        </a:spcAft>
        <a:buChar char="»"/>
        <a:defRPr sz="1100" b="1" i="1">
          <a:solidFill>
            <a:schemeClr val="tx1"/>
          </a:solidFill>
          <a:latin typeface="Times New Roman" panose="02020603050405020304" pitchFamily="18" charset="0"/>
          <a:cs typeface="Times New Roman" panose="02020603050405020304" pitchFamily="18" charset="0"/>
        </a:defRPr>
      </a:lvl5pPr>
      <a:lvl6pPr marL="2514600" indent="-228600" algn="l" rtl="0" eaLnBrk="1" fontAlgn="base" hangingPunct="1">
        <a:spcBef>
          <a:spcPct val="20000"/>
        </a:spcBef>
        <a:spcAft>
          <a:spcPct val="0"/>
        </a:spcAft>
        <a:buChar char="»"/>
        <a:defRPr sz="1000" b="1" i="1">
          <a:solidFill>
            <a:schemeClr val="tx1"/>
          </a:solidFill>
          <a:latin typeface="+mn-lt"/>
        </a:defRPr>
      </a:lvl6pPr>
      <a:lvl7pPr marL="2971800" indent="-228600" algn="l" rtl="0" eaLnBrk="1" fontAlgn="base" hangingPunct="1">
        <a:spcBef>
          <a:spcPct val="20000"/>
        </a:spcBef>
        <a:spcAft>
          <a:spcPct val="0"/>
        </a:spcAft>
        <a:buChar char="»"/>
        <a:defRPr sz="1000" b="1" i="1">
          <a:solidFill>
            <a:schemeClr val="tx1"/>
          </a:solidFill>
          <a:latin typeface="+mn-lt"/>
        </a:defRPr>
      </a:lvl7pPr>
      <a:lvl8pPr marL="3429000" indent="-228600" algn="l" rtl="0" eaLnBrk="1" fontAlgn="base" hangingPunct="1">
        <a:spcBef>
          <a:spcPct val="20000"/>
        </a:spcBef>
        <a:spcAft>
          <a:spcPct val="0"/>
        </a:spcAft>
        <a:buChar char="»"/>
        <a:defRPr sz="1000" b="1" i="1">
          <a:solidFill>
            <a:schemeClr val="tx1"/>
          </a:solidFill>
          <a:latin typeface="+mn-lt"/>
        </a:defRPr>
      </a:lvl8pPr>
      <a:lvl9pPr marL="3886200" indent="-228600" algn="l" rtl="0" eaLnBrk="1" fontAlgn="base" hangingPunct="1">
        <a:spcBef>
          <a:spcPct val="20000"/>
        </a:spcBef>
        <a:spcAft>
          <a:spcPct val="0"/>
        </a:spcAft>
        <a:buChar char="»"/>
        <a:defRPr sz="1000" b="1" i="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image" Target="../media/image17.png"/><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image" Target="../media/image6.png"/><Relationship Id="rId12" Type="http://schemas.openxmlformats.org/officeDocument/2006/relationships/notesSlide" Target="../notesSlides/notesSlide6.xml"/><Relationship Id="rId11" Type="http://schemas.openxmlformats.org/officeDocument/2006/relationships/slideLayout" Target="../slideLayouts/slideLayout12.xml"/><Relationship Id="rId10" Type="http://schemas.openxmlformats.org/officeDocument/2006/relationships/image" Target="../media/image18.png"/><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2.xml"/><Relationship Id="rId7" Type="http://schemas.openxmlformats.org/officeDocument/2006/relationships/image" Target="../media/image19.png"/><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image" Target="../media/image6.png"/><Relationship Id="rId1" Type="http://schemas.openxmlformats.org/officeDocument/2006/relationships/tags" Target="../tags/tag30.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image" Target="../media/image6.png"/><Relationship Id="rId1" Type="http://schemas.openxmlformats.org/officeDocument/2006/relationships/tags" Target="../tags/tag35.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21.png"/><Relationship Id="rId2" Type="http://schemas.openxmlformats.org/officeDocument/2006/relationships/tags" Target="../tags/tag39.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6.png"/><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4.xml"/><Relationship Id="rId5" Type="http://schemas.openxmlformats.org/officeDocument/2006/relationships/hyperlink" Target="https://www.statista.com/statistics/1230591/yearly-change-in-what-products-us-consumers-bought-by-category/" TargetMode="External"/><Relationship Id="rId4" Type="http://schemas.openxmlformats.org/officeDocument/2006/relationships/image" Target="../media/image11.jpe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8.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4.xml"/><Relationship Id="rId2" Type="http://schemas.openxmlformats.org/officeDocument/2006/relationships/image" Target="../media/image12.emf"/><Relationship Id="rId1" Type="http://schemas.openxmlformats.org/officeDocument/2006/relationships/chart" Target="../charts/chart1.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4.xml"/><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chart" Target="../charts/chart2.xml"/></Relationships>
</file>

<file path=ppt/slides/_rels/slide6.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image" Target="../media/image13.png"/><Relationship Id="rId7" Type="http://schemas.openxmlformats.org/officeDocument/2006/relationships/hyperlink" Target="https://archive.epa.gov/sectors/web/pdf/ports-emission-inv-april09.pdf" TargetMode="External"/><Relationship Id="rId6" Type="http://schemas.openxmlformats.org/officeDocument/2006/relationships/hyperlink" Target="https://ww2.arb.ca.gov/sites/default/files/2021-10/2022_SSS_Draft_Measures.pdf" TargetMode="Externa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6.png"/><Relationship Id="rId11" Type="http://schemas.openxmlformats.org/officeDocument/2006/relationships/slideLayout" Target="../slideLayouts/slideLayout12.xml"/><Relationship Id="rId10" Type="http://schemas.openxmlformats.org/officeDocument/2006/relationships/image" Target="../media/image15.png"/><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image" Target="../media/image6.png"/><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image" Target="../media/image16.png"/><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image" Target="../media/image6.png"/><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image" Target="../media/image6.png"/><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4" name="Title 1"/>
          <p:cNvSpPr txBox="1"/>
          <p:nvPr/>
        </p:nvSpPr>
        <p:spPr>
          <a:xfrm>
            <a:off x="-417252" y="1228725"/>
            <a:ext cx="13248178" cy="2200275"/>
          </a:xfrm>
          <a:prstGeom prst="rect">
            <a:avLst/>
          </a:prstGeom>
        </p:spPr>
        <p:txBody>
          <a:bodyPr vert="horz" lIns="121920" tIns="60960" rIns="121920" bIns="60960" rtlCol="0" anchor="ctr">
            <a:normAutofit/>
          </a:bodyPr>
          <a:lstStyle/>
          <a:p>
            <a:pPr algn="ctr" defTabSz="457200">
              <a:spcBef>
                <a:spcPct val="0"/>
              </a:spcBef>
              <a:defRPr/>
            </a:pPr>
            <a:r>
              <a:rPr kumimoji="0" lang="en-US" sz="3600" b="1" u="none" strike="noStrike" kern="1200" cap="none" spc="0" normalizeH="0" baseline="0" noProof="0">
                <a:ln>
                  <a:noFill/>
                </a:ln>
                <a:solidFill>
                  <a:srgbClr val="990000"/>
                </a:solidFill>
                <a:effectLst/>
                <a:uLnTx/>
                <a:uFillTx/>
                <a:latin typeface="Arial" panose="020B0604020202090204"/>
                <a:ea typeface="+mj-ea"/>
                <a:cs typeface="Arial" panose="020B0604020202090204"/>
              </a:rPr>
              <a:t>Building an Ocean-Going Vessels Emission Inventory</a:t>
            </a:r>
            <a:br>
              <a:rPr kumimoji="0" lang="en-US" sz="4800" u="none" strike="noStrike" kern="1200" cap="none" spc="0" normalizeH="0" baseline="0" noProof="0">
                <a:ln>
                  <a:noFill/>
                </a:ln>
                <a:solidFill>
                  <a:srgbClr val="990000"/>
                </a:solidFill>
                <a:effectLst/>
                <a:uLnTx/>
                <a:uFillTx/>
                <a:latin typeface="Arial" panose="020B0604020202090204"/>
                <a:ea typeface="+mj-ea"/>
                <a:cs typeface="Arial" panose="020B0604020202090204"/>
              </a:rPr>
            </a:br>
            <a:r>
              <a:rPr kumimoji="0" lang="en-US" sz="2000" u="none" strike="noStrike" kern="1200" cap="none" spc="0" normalizeH="0" baseline="0" noProof="0">
                <a:ln>
                  <a:noFill/>
                </a:ln>
                <a:solidFill>
                  <a:srgbClr val="990000"/>
                </a:solidFill>
                <a:effectLst/>
                <a:uLnTx/>
                <a:uFillTx/>
                <a:latin typeface="Arial" panose="020B0604020202090204"/>
                <a:ea typeface="+mj-ea"/>
                <a:cs typeface="Arial" panose="020B0604020202090204"/>
              </a:rPr>
              <a:t>Part of a High-Resolution Modeling Framework for Port-Related Emissions in Southern California</a:t>
            </a:r>
            <a:endParaRPr kumimoji="0" lang="en-US" sz="3200" u="none" strike="noStrike" kern="1200" cap="none" spc="0" normalizeH="0" baseline="0" noProof="0">
              <a:ln>
                <a:noFill/>
              </a:ln>
              <a:solidFill>
                <a:srgbClr val="990000"/>
              </a:solidFill>
              <a:effectLst/>
              <a:uLnTx/>
              <a:uFillTx/>
              <a:latin typeface="Arial" panose="020B0604020202090204"/>
              <a:ea typeface="+mj-ea"/>
              <a:cs typeface="Arial" panose="020B0604020202090204"/>
            </a:endParaRPr>
          </a:p>
        </p:txBody>
      </p:sp>
      <p:sp>
        <p:nvSpPr>
          <p:cNvPr id="5" name="Subtitle 2"/>
          <p:cNvSpPr txBox="1"/>
          <p:nvPr/>
        </p:nvSpPr>
        <p:spPr>
          <a:xfrm>
            <a:off x="-114891" y="3063408"/>
            <a:ext cx="12172399" cy="749301"/>
          </a:xfrm>
          <a:prstGeom prst="rect">
            <a:avLst/>
          </a:prstGeom>
        </p:spPr>
        <p:txBody>
          <a:bodyPr vert="horz" lIns="121920" tIns="60960" rIns="121920" bIns="60960" rtlCol="0">
            <a:normAutofit/>
          </a:bodyPr>
          <a:lstStyle/>
          <a:p>
            <a:pPr algn="ctr" defTabSz="457200">
              <a:spcBef>
                <a:spcPct val="20000"/>
              </a:spcBef>
              <a:defRPr/>
            </a:pPr>
            <a:r>
              <a:rPr kumimoji="0" lang="en-US" sz="2800" i="1" u="none" strike="noStrike" kern="1200" cap="none" spc="0" normalizeH="0" baseline="0" noProof="0">
                <a:solidFill>
                  <a:schemeClr val="bg2">
                    <a:lumMod val="10000"/>
                  </a:schemeClr>
                </a:solidFill>
                <a:effectLst/>
                <a:uLnTx/>
                <a:uFillTx/>
                <a:latin typeface="Times New Roman" panose="02020603050405020304"/>
                <a:ea typeface="+mn-ea"/>
                <a:cs typeface="Times New Roman" panose="02020603050405020304"/>
              </a:rPr>
              <a:t>Yan Lu </a:t>
            </a:r>
            <a:endParaRPr kumimoji="0" lang="en-US" sz="2800" i="1" u="none" strike="noStrike" kern="1200" cap="none" spc="0" normalizeH="0" baseline="0" noProof="0">
              <a:solidFill>
                <a:schemeClr val="bg2">
                  <a:lumMod val="10000"/>
                </a:schemeClr>
              </a:solidFill>
              <a:effectLst/>
              <a:uLnTx/>
              <a:uFillTx/>
              <a:latin typeface="Times New Roman" panose="02020603050405020304"/>
              <a:ea typeface="+mn-ea"/>
              <a:cs typeface="Times New Roman" panose="02020603050405020304"/>
            </a:endParaRPr>
          </a:p>
        </p:txBody>
      </p:sp>
      <p:pic>
        <p:nvPicPr>
          <p:cNvPr id="6" name="Picture 5"/>
          <p:cNvPicPr>
            <a:picLocks noChangeAspect="1"/>
          </p:cNvPicPr>
          <p:nvPr/>
        </p:nvPicPr>
        <p:blipFill>
          <a:blip r:embed="rId2"/>
          <a:stretch>
            <a:fillRect/>
          </a:stretch>
        </p:blipFill>
        <p:spPr>
          <a:xfrm>
            <a:off x="-1" y="3948545"/>
            <a:ext cx="6012873" cy="2909455"/>
          </a:xfrm>
          <a:prstGeom prst="rect">
            <a:avLst/>
          </a:prstGeom>
        </p:spPr>
      </p:pic>
      <p:pic>
        <p:nvPicPr>
          <p:cNvPr id="7" name="Picture 6"/>
          <p:cNvPicPr>
            <a:picLocks noChangeAspect="1"/>
          </p:cNvPicPr>
          <p:nvPr/>
        </p:nvPicPr>
        <p:blipFill>
          <a:blip r:embed="rId3"/>
          <a:stretch>
            <a:fillRect/>
          </a:stretch>
        </p:blipFill>
        <p:spPr>
          <a:xfrm>
            <a:off x="6012872" y="3916528"/>
            <a:ext cx="3092567" cy="2941472"/>
          </a:xfrm>
          <a:prstGeom prst="rect">
            <a:avLst/>
          </a:prstGeom>
        </p:spPr>
      </p:pic>
      <p:pic>
        <p:nvPicPr>
          <p:cNvPr id="8" name="Picture 7"/>
          <p:cNvPicPr>
            <a:picLocks noChangeAspect="1"/>
          </p:cNvPicPr>
          <p:nvPr/>
        </p:nvPicPr>
        <p:blipFill>
          <a:blip r:embed="rId4"/>
          <a:stretch>
            <a:fillRect/>
          </a:stretch>
        </p:blipFill>
        <p:spPr>
          <a:xfrm>
            <a:off x="9078231" y="3935946"/>
            <a:ext cx="3072204" cy="294147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0" y="-34876"/>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255271" y="332342"/>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sz="3200" b="1">
                <a:solidFill>
                  <a:srgbClr val="FFFFFF"/>
                </a:solidFill>
                <a:latin typeface="Noto Sans SC" pitchFamily="34" charset="0"/>
                <a:ea typeface="Noto Sans SC" pitchFamily="34" charset="-122"/>
                <a:cs typeface="Noto Sans SC" pitchFamily="34" charset="-120"/>
              </a:rPr>
              <a:t>3.1 </a:t>
            </a:r>
            <a:r>
              <a:rPr lang="en-US" sz="3200" b="1">
                <a:solidFill>
                  <a:srgbClr val="FFFFFF"/>
                </a:solidFill>
                <a:latin typeface="Noto Sans SC" pitchFamily="34" charset="0"/>
                <a:ea typeface="Noto Sans SC" pitchFamily="34" charset="-122"/>
                <a:cs typeface="Noto Sans SC" pitchFamily="34" charset="-120"/>
                <a:sym typeface="+mn-ea"/>
              </a:rPr>
              <a:t>Preliminary results</a:t>
            </a:r>
            <a:endParaRPr lang="en-US" sz="3200" b="1">
              <a:solidFill>
                <a:srgbClr val="FFFFFF"/>
              </a:solidFill>
              <a:latin typeface="Noto Sans SC" pitchFamily="34" charset="0"/>
              <a:ea typeface="Noto Sans SC" pitchFamily="34" charset="-122"/>
              <a:cs typeface="Noto Sans SC" pitchFamily="34" charset="-120"/>
              <a:sym typeface="+mn-ea"/>
            </a:endParaRPr>
          </a:p>
          <a:p>
            <a:pPr marL="0" indent="0" algn="l">
              <a:buNone/>
            </a:pPr>
            <a:r>
              <a:rPr lang="en-US" sz="2400">
                <a:solidFill>
                  <a:schemeClr val="bg1"/>
                </a:solidFill>
                <a:latin typeface="Noto Sans SC" pitchFamily="34" charset="0"/>
                <a:ea typeface="Noto Sans SC" pitchFamily="34" charset="-122"/>
                <a:cs typeface="Noto Sans SC" pitchFamily="34" charset="-120"/>
                <a:sym typeface="+mn-ea"/>
              </a:rPr>
              <a:t>Daily Number of Unique Vessels at Anchorage</a:t>
            </a:r>
            <a:endParaRPr lang="en-US" sz="2400">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
        <p:nvSpPr>
          <p:cNvPr id="3" name="TextBox 2"/>
          <p:cNvSpPr txBox="1"/>
          <p:nvPr/>
        </p:nvSpPr>
        <p:spPr>
          <a:xfrm>
            <a:off x="995082" y="1550669"/>
            <a:ext cx="184731" cy="369332"/>
          </a:xfrm>
          <a:prstGeom prst="rect">
            <a:avLst/>
          </a:prstGeom>
          <a:noFill/>
        </p:spPr>
        <p:txBody>
          <a:bodyPr wrap="none" rtlCol="0">
            <a:spAutoFit/>
          </a:bodyPr>
          <a:lstStyle/>
          <a:p>
            <a:endParaRPr lang="en-US"/>
          </a:p>
        </p:txBody>
      </p:sp>
      <p:sp>
        <p:nvSpPr>
          <p:cNvPr id="12" name="Text 0"/>
          <p:cNvSpPr/>
          <p:nvPr>
            <p:custDataLst>
              <p:tags r:id="rId6"/>
            </p:custDataLst>
          </p:nvPr>
        </p:nvSpPr>
        <p:spPr>
          <a:xfrm>
            <a:off x="448116" y="3022513"/>
            <a:ext cx="3013746" cy="920123"/>
          </a:xfrm>
          <a:prstGeom prst="rect">
            <a:avLst/>
          </a:prstGeom>
          <a:noFill/>
        </p:spPr>
        <p:txBody>
          <a:bodyPr wrap="square" rtlCol="0" anchor="t"/>
          <a:lstStyle/>
          <a:p>
            <a:pPr indent="0" algn="l">
              <a:lnSpc>
                <a:spcPct val="150000"/>
              </a:lnSpc>
              <a:buFont typeface="Arial" panose="020B0604020202090204" pitchFamily="34" charset="0"/>
              <a:buNone/>
            </a:pPr>
            <a:r>
              <a:rPr lang="en-US">
                <a:solidFill>
                  <a:srgbClr val="000000"/>
                </a:solidFill>
                <a:latin typeface="Noto Sans SC" pitchFamily="34" charset="0"/>
                <a:ea typeface="Noto Sans SC" pitchFamily="34" charset="-122"/>
                <a:cs typeface="Noto Sans SC" pitchFamily="34" charset="-120"/>
              </a:rPr>
              <a:t>Anchorage zones</a:t>
            </a:r>
            <a:endParaRPr lang="en-US">
              <a:sym typeface="+mn-ea"/>
            </a:endParaRPr>
          </a:p>
        </p:txBody>
      </p:sp>
      <p:pic>
        <p:nvPicPr>
          <p:cNvPr id="13" name="Picture 12"/>
          <p:cNvPicPr>
            <a:picLocks noChangeAspect="1"/>
          </p:cNvPicPr>
          <p:nvPr>
            <p:custDataLst>
              <p:tags r:id="rId7"/>
            </p:custDataLst>
          </p:nvPr>
        </p:nvPicPr>
        <p:blipFill>
          <a:blip r:embed="rId8"/>
          <a:stretch>
            <a:fillRect/>
          </a:stretch>
        </p:blipFill>
        <p:spPr>
          <a:xfrm>
            <a:off x="299403" y="3558807"/>
            <a:ext cx="3056890" cy="2691765"/>
          </a:xfrm>
          <a:prstGeom prst="rect">
            <a:avLst/>
          </a:prstGeom>
        </p:spPr>
      </p:pic>
      <p:pic>
        <p:nvPicPr>
          <p:cNvPr id="14" name="Picture 13"/>
          <p:cNvPicPr>
            <a:picLocks noChangeAspect="1"/>
          </p:cNvPicPr>
          <p:nvPr>
            <p:custDataLst>
              <p:tags r:id="rId9"/>
            </p:custDataLst>
          </p:nvPr>
        </p:nvPicPr>
        <p:blipFill>
          <a:blip r:embed="rId10"/>
          <a:stretch>
            <a:fillRect/>
          </a:stretch>
        </p:blipFill>
        <p:spPr>
          <a:xfrm>
            <a:off x="3108732" y="1051025"/>
            <a:ext cx="8862288" cy="552894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0" y="-34876"/>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3" name="TextBox 2"/>
          <p:cNvSpPr txBox="1"/>
          <p:nvPr/>
        </p:nvSpPr>
        <p:spPr>
          <a:xfrm>
            <a:off x="995082" y="1550669"/>
            <a:ext cx="184731" cy="369332"/>
          </a:xfrm>
          <a:prstGeom prst="rect">
            <a:avLst/>
          </a:prstGeom>
          <a:noFill/>
        </p:spPr>
        <p:txBody>
          <a:bodyPr wrap="none" rtlCol="0">
            <a:spAutoFit/>
          </a:bodyPr>
          <a:lstStyle/>
          <a:p>
            <a:endParaRPr lang="en-US"/>
          </a:p>
        </p:txBody>
      </p:sp>
      <p:pic>
        <p:nvPicPr>
          <p:cNvPr id="10" name="Picture 9"/>
          <p:cNvPicPr>
            <a:picLocks noChangeAspect="1"/>
          </p:cNvPicPr>
          <p:nvPr>
            <p:custDataLst>
              <p:tags r:id="rId6"/>
            </p:custDataLst>
          </p:nvPr>
        </p:nvPicPr>
        <p:blipFill>
          <a:blip r:embed="rId7"/>
          <a:stretch>
            <a:fillRect/>
          </a:stretch>
        </p:blipFill>
        <p:spPr>
          <a:xfrm>
            <a:off x="1071721" y="1101071"/>
            <a:ext cx="9319188" cy="5471516"/>
          </a:xfrm>
          <a:prstGeom prst="rect">
            <a:avLst/>
          </a:prstGeom>
        </p:spPr>
      </p:pic>
      <p:sp>
        <p:nvSpPr>
          <p:cNvPr id="12" name="Text 1"/>
          <p:cNvSpPr/>
          <p:nvPr/>
        </p:nvSpPr>
        <p:spPr>
          <a:xfrm>
            <a:off x="220980" y="318334"/>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altLang="zh-CN" sz="3200" b="1">
                <a:solidFill>
                  <a:srgbClr val="FFFFFF"/>
                </a:solidFill>
                <a:latin typeface="Noto Sans SC" pitchFamily="34" charset="0"/>
                <a:ea typeface="Noto Sans SC" pitchFamily="34" charset="-122"/>
                <a:cs typeface="Noto Sans SC" pitchFamily="34" charset="-120"/>
              </a:rPr>
              <a:t>3</a:t>
            </a:r>
            <a:r>
              <a:rPr lang="en-US" sz="3200" b="1">
                <a:solidFill>
                  <a:srgbClr val="FFFFFF"/>
                </a:solidFill>
                <a:latin typeface="Noto Sans SC" pitchFamily="34" charset="0"/>
                <a:ea typeface="Noto Sans SC" pitchFamily="34" charset="-122"/>
                <a:cs typeface="Noto Sans SC" pitchFamily="34" charset="-120"/>
              </a:rPr>
              <a:t>.</a:t>
            </a:r>
            <a:r>
              <a:rPr lang="en-US" altLang="zh-CN" sz="3200" b="1">
                <a:solidFill>
                  <a:srgbClr val="FFFFFF"/>
                </a:solidFill>
                <a:latin typeface="Noto Sans SC" pitchFamily="34" charset="0"/>
                <a:ea typeface="Noto Sans SC" pitchFamily="34" charset="-122"/>
                <a:cs typeface="Noto Sans SC" pitchFamily="34" charset="-120"/>
              </a:rPr>
              <a:t>2</a:t>
            </a:r>
            <a:r>
              <a:rPr lang="en-US" sz="3200" b="1">
                <a:solidFill>
                  <a:srgbClr val="FFFFFF"/>
                </a:solidFill>
                <a:latin typeface="Noto Sans SC" pitchFamily="34" charset="0"/>
                <a:ea typeface="Noto Sans SC" pitchFamily="34" charset="-122"/>
                <a:cs typeface="Noto Sans SC" pitchFamily="34" charset="-120"/>
              </a:rPr>
              <a:t> </a:t>
            </a:r>
            <a:r>
              <a:rPr lang="en-US" sz="3200" b="1">
                <a:solidFill>
                  <a:srgbClr val="FFFFFF"/>
                </a:solidFill>
                <a:latin typeface="Noto Sans SC" pitchFamily="34" charset="0"/>
                <a:ea typeface="Noto Sans SC" pitchFamily="34" charset="-122"/>
                <a:cs typeface="Noto Sans SC" pitchFamily="34" charset="-120"/>
                <a:sym typeface="+mn-ea"/>
              </a:rPr>
              <a:t>Preliminary results</a:t>
            </a:r>
            <a:endParaRPr lang="en-US" sz="3200" b="1">
              <a:solidFill>
                <a:srgbClr val="FFFFFF"/>
              </a:solidFill>
              <a:latin typeface="Noto Sans SC" pitchFamily="34" charset="0"/>
              <a:ea typeface="Noto Sans SC" pitchFamily="34" charset="-122"/>
              <a:cs typeface="Noto Sans SC" pitchFamily="34" charset="-120"/>
              <a:sym typeface="+mn-ea"/>
            </a:endParaRPr>
          </a:p>
          <a:p>
            <a:pPr marL="0" indent="0" algn="l">
              <a:buNone/>
            </a:pPr>
            <a:r>
              <a:rPr lang="en-US" sz="2400">
                <a:solidFill>
                  <a:schemeClr val="bg1"/>
                </a:solidFill>
                <a:latin typeface="Noto Sans SC" pitchFamily="34" charset="0"/>
                <a:ea typeface="Noto Sans SC" pitchFamily="34" charset="-122"/>
                <a:cs typeface="Noto Sans SC" pitchFamily="34" charset="-120"/>
                <a:sym typeface="+mn-ea"/>
              </a:rPr>
              <a:t>Unique Vessels by Type</a:t>
            </a:r>
            <a:endParaRPr lang="en-US" sz="2400">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0" y="-34876"/>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152400" y="192087"/>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altLang="zh-CN" sz="3200" b="1">
                <a:solidFill>
                  <a:srgbClr val="FFFFFF"/>
                </a:solidFill>
                <a:latin typeface="Noto Sans SC" pitchFamily="34" charset="0"/>
                <a:ea typeface="Noto Sans SC" pitchFamily="34" charset="-122"/>
              </a:rPr>
              <a:t>4</a:t>
            </a:r>
            <a:r>
              <a:rPr lang="en-US" sz="3200" b="1">
                <a:solidFill>
                  <a:srgbClr val="FFFFFF"/>
                </a:solidFill>
                <a:latin typeface="Noto Sans SC" pitchFamily="34" charset="0"/>
                <a:ea typeface="Noto Sans SC" pitchFamily="34" charset="-122"/>
              </a:rPr>
              <a:t> Challenges, Future Steps, and Opportunities</a:t>
            </a:r>
            <a:endParaRPr lang="en-US" sz="3200" b="1">
              <a:solidFill>
                <a:srgbClr val="FFFFFF"/>
              </a:solidFill>
              <a:latin typeface="Noto Sans SC" pitchFamily="34" charset="0"/>
              <a:ea typeface="Noto Sans SC" pitchFamily="34" charset="-122"/>
              <a:sym typeface="+mn-ea"/>
            </a:endParaRPr>
          </a:p>
          <a:p>
            <a:pPr marL="0" indent="0" algn="l">
              <a:buNone/>
            </a:pPr>
            <a:endParaRPr lang="en-US" sz="2800">
              <a:sym typeface="+mn-ea"/>
            </a:endParaRPr>
          </a:p>
        </p:txBody>
      </p:sp>
      <p:sp>
        <p:nvSpPr>
          <p:cNvPr id="3" name="TextBox 2"/>
          <p:cNvSpPr txBox="1"/>
          <p:nvPr/>
        </p:nvSpPr>
        <p:spPr>
          <a:xfrm>
            <a:off x="995082" y="1550669"/>
            <a:ext cx="184731" cy="369332"/>
          </a:xfrm>
          <a:prstGeom prst="rect">
            <a:avLst/>
          </a:prstGeom>
          <a:noFill/>
        </p:spPr>
        <p:txBody>
          <a:bodyPr wrap="none" rtlCol="0">
            <a:spAutoFit/>
          </a:bodyPr>
          <a:lstStyle/>
          <a:p>
            <a:endParaRPr lang="en-US"/>
          </a:p>
        </p:txBody>
      </p:sp>
      <p:sp>
        <p:nvSpPr>
          <p:cNvPr id="11" name="Text 1"/>
          <p:cNvSpPr/>
          <p:nvPr/>
        </p:nvSpPr>
        <p:spPr>
          <a:xfrm>
            <a:off x="544526" y="1735335"/>
            <a:ext cx="10463216" cy="3687955"/>
          </a:xfrm>
          <a:prstGeom prst="rect">
            <a:avLst/>
          </a:prstGeom>
          <a:noFill/>
        </p:spPr>
        <p:txBody>
          <a:bodyPr wrap="square" rtlCol="0" anchor="ctr"/>
          <a:lstStyle/>
          <a:p>
            <a:pPr marL="457200" indent="-457200">
              <a:buFont typeface="Arial" panose="020B0604020202090204" pitchFamily="34" charset="0"/>
              <a:buChar char="•"/>
            </a:pPr>
            <a:r>
              <a:rPr lang="en-US" altLang="zh-CN" sz="3200" b="1">
                <a:latin typeface="Noto Sans SC" pitchFamily="34" charset="0"/>
                <a:ea typeface="Noto Sans SC" pitchFamily="34" charset="-122"/>
                <a:cs typeface="Noto Sans SC" pitchFamily="34" charset="-120"/>
                <a:sym typeface="+mn-ea"/>
              </a:rPr>
              <a:t>Negotiating data pricing with IHS</a:t>
            </a:r>
            <a:endParaRPr lang="en-US" sz="3200" b="1">
              <a:latin typeface="Noto Sans SC" pitchFamily="34" charset="0"/>
              <a:ea typeface="Noto Sans SC" pitchFamily="34" charset="-122"/>
              <a:cs typeface="Noto Sans SC" pitchFamily="34" charset="-120"/>
              <a:sym typeface="+mn-ea"/>
            </a:endParaRPr>
          </a:p>
          <a:p>
            <a:pPr marL="457200" indent="-457200" algn="l">
              <a:buFont typeface="Arial" panose="020B0604020202090204" pitchFamily="34" charset="0"/>
              <a:buChar char="•"/>
            </a:pPr>
            <a:r>
              <a:rPr lang="en-US" sz="3200" b="1">
                <a:latin typeface="Noto Sans SC" pitchFamily="34" charset="0"/>
                <a:ea typeface="Noto Sans SC" pitchFamily="34" charset="-122"/>
                <a:sym typeface="+mn-ea"/>
              </a:rPr>
              <a:t>Processing large datasets for spatial and temporal analysis to create emissions inventories at a 1 km x 1 km or even 50 m x 50 m resolution</a:t>
            </a:r>
            <a:endParaRPr lang="en-US" sz="3200" b="1">
              <a:latin typeface="Noto Sans SC" pitchFamily="34" charset="0"/>
              <a:ea typeface="Noto Sans SC" pitchFamily="34" charset="-122"/>
              <a:sym typeface="+mn-ea"/>
            </a:endParaRPr>
          </a:p>
          <a:p>
            <a:pPr marL="457200" indent="-457200" algn="l">
              <a:buFont typeface="Arial" panose="020B0604020202090204" pitchFamily="34" charset="0"/>
              <a:buChar char="•"/>
            </a:pPr>
            <a:r>
              <a:rPr lang="en-US" sz="3200" b="1">
                <a:latin typeface="Noto Sans SC" pitchFamily="34" charset="0"/>
                <a:ea typeface="Noto Sans SC" pitchFamily="34" charset="-122"/>
                <a:sym typeface="+mn-ea"/>
              </a:rPr>
              <a:t>Will perform AERMOD or CMAQ simulations</a:t>
            </a:r>
            <a:endParaRPr lang="en-US" sz="3200" b="1">
              <a:latin typeface="Noto Sans SC" pitchFamily="34" charset="0"/>
              <a:ea typeface="Noto Sans SC" pitchFamily="34" charset="-122"/>
              <a:sym typeface="+mn-ea"/>
            </a:endParaRPr>
          </a:p>
          <a:p>
            <a:pPr marL="457200" indent="-457200" algn="l">
              <a:buFont typeface="Arial" panose="020B0604020202090204" pitchFamily="34" charset="0"/>
              <a:buChar char="•"/>
            </a:pPr>
            <a:endParaRPr lang="en-US" sz="3200" b="1">
              <a:latin typeface="Noto Sans SC" pitchFamily="34" charset="0"/>
              <a:ea typeface="Noto Sans SC" pitchFamily="34" charset="-122"/>
              <a:sym typeface="+mn-ea"/>
            </a:endParaRPr>
          </a:p>
          <a:p>
            <a:pPr marL="457200" indent="-457200" algn="l">
              <a:buFont typeface="Arial" panose="020B0604020202090204" pitchFamily="34" charset="0"/>
              <a:buChar char="•"/>
            </a:pPr>
            <a:r>
              <a:rPr lang="en-US" sz="3200" b="1">
                <a:latin typeface="Noto Sans SC" pitchFamily="34" charset="0"/>
                <a:ea typeface="Noto Sans SC" pitchFamily="34" charset="-122"/>
                <a:sym typeface="+mn-ea"/>
              </a:rPr>
              <a:t>What types of analyses would be beneficial for your work?</a:t>
            </a:r>
            <a:endParaRPr lang="en-US" sz="280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p:custDataLst>
              <p:tags r:id="rId2"/>
            </p:custDataLst>
          </p:nvPr>
        </p:nvPicPr>
        <p:blipFill>
          <a:blip r:embed="rId3"/>
          <a:stretch>
            <a:fillRect/>
          </a:stretch>
        </p:blipFill>
        <p:spPr>
          <a:xfrm>
            <a:off x="831850" y="2190750"/>
            <a:ext cx="10528300" cy="2476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0" y="-34876"/>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220980" y="400050"/>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sz="3200" b="1">
                <a:solidFill>
                  <a:srgbClr val="FFFFFF"/>
                </a:solidFill>
                <a:latin typeface="Noto Sans SC" pitchFamily="34" charset="0"/>
                <a:ea typeface="Noto Sans SC" pitchFamily="34" charset="-122"/>
                <a:cs typeface="Noto Sans SC" pitchFamily="34" charset="-120"/>
              </a:rPr>
              <a:t>1.1 </a:t>
            </a:r>
            <a:r>
              <a:rPr lang="en-US" sz="3200" b="1">
                <a:solidFill>
                  <a:srgbClr val="FFFFFF"/>
                </a:solidFill>
                <a:latin typeface="Noto Sans SC" pitchFamily="34" charset="0"/>
                <a:ea typeface="Noto Sans SC" pitchFamily="34" charset="-122"/>
                <a:cs typeface="Noto Sans SC" pitchFamily="34" charset="-120"/>
                <a:sym typeface="+mn-ea"/>
              </a:rPr>
              <a:t>Project Overview</a:t>
            </a: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
        <p:nvSpPr>
          <p:cNvPr id="3" name="TextBox 2"/>
          <p:cNvSpPr txBox="1"/>
          <p:nvPr/>
        </p:nvSpPr>
        <p:spPr>
          <a:xfrm>
            <a:off x="995082" y="1550669"/>
            <a:ext cx="184731" cy="369332"/>
          </a:xfrm>
          <a:prstGeom prst="rect">
            <a:avLst/>
          </a:prstGeom>
          <a:noFill/>
        </p:spPr>
        <p:txBody>
          <a:bodyPr wrap="none" rtlCol="0">
            <a:spAutoFit/>
          </a:bodyPr>
          <a:lstStyle/>
          <a:p>
            <a:endParaRPr lang="en-US"/>
          </a:p>
        </p:txBody>
      </p:sp>
      <p:sp>
        <p:nvSpPr>
          <p:cNvPr id="11" name="Text 1"/>
          <p:cNvSpPr/>
          <p:nvPr/>
        </p:nvSpPr>
        <p:spPr>
          <a:xfrm>
            <a:off x="581544" y="2157235"/>
            <a:ext cx="11249891" cy="3234807"/>
          </a:xfrm>
          <a:prstGeom prst="rect">
            <a:avLst/>
          </a:prstGeom>
          <a:noFill/>
        </p:spPr>
        <p:txBody>
          <a:bodyPr wrap="square" rtlCol="0" anchor="ctr"/>
          <a:lstStyle/>
          <a:p>
            <a:pPr marL="0" indent="0" algn="l">
              <a:buNone/>
            </a:pPr>
            <a:endParaRPr lang="en-US" sz="2500" b="1">
              <a:solidFill>
                <a:srgbClr val="FFFFFF"/>
              </a:solidFill>
              <a:latin typeface="Noto Sans SC" pitchFamily="34" charset="0"/>
              <a:ea typeface="Noto Sans SC" pitchFamily="34" charset="-122"/>
              <a:cs typeface="Noto Sans SC" pitchFamily="34" charset="-120"/>
            </a:endParaRPr>
          </a:p>
          <a:p>
            <a:r>
              <a:rPr lang="en-US" sz="2500" b="1">
                <a:latin typeface="Noto Sans SC" pitchFamily="34" charset="0"/>
                <a:ea typeface="Noto Sans SC" pitchFamily="34" charset="-122"/>
                <a:cs typeface="Noto Sans SC" pitchFamily="34" charset="-120"/>
                <a:sym typeface="+mn-ea"/>
              </a:rPr>
              <a:t>Aim 1: High-resolution modeling framework </a:t>
            </a:r>
            <a:r>
              <a:rPr lang="en-US" altLang="zh-CN" sz="2500" b="1">
                <a:latin typeface="Noto Sans SC" pitchFamily="34" charset="0"/>
                <a:ea typeface="Noto Sans SC" pitchFamily="34" charset="-122"/>
                <a:cs typeface="Noto Sans SC" pitchFamily="34" charset="-120"/>
                <a:sym typeface="+mn-ea"/>
              </a:rPr>
              <a:t>for evaluating the air quality, health, and equity impacts of </a:t>
            </a:r>
            <a:r>
              <a:rPr lang="en-US" sz="2500" b="1">
                <a:latin typeface="Noto Sans SC" pitchFamily="34" charset="0"/>
                <a:ea typeface="Noto Sans SC" pitchFamily="34" charset="-122"/>
                <a:cs typeface="Noto Sans SC" pitchFamily="34" charset="-120"/>
                <a:sym typeface="+mn-ea"/>
              </a:rPr>
              <a:t>port-related emissions</a:t>
            </a:r>
            <a:endParaRPr lang="en-US" sz="2500" b="1">
              <a:latin typeface="Noto Sans SC" pitchFamily="34" charset="0"/>
              <a:ea typeface="Noto Sans SC" pitchFamily="34" charset="-122"/>
              <a:cs typeface="Noto Sans SC" pitchFamily="34" charset="-120"/>
              <a:sym typeface="+mn-ea"/>
            </a:endParaRPr>
          </a:p>
          <a:p>
            <a:pPr marL="0" indent="0" algn="l">
              <a:buNone/>
            </a:pPr>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endParaRPr lang="en-US" sz="2500" b="1">
              <a:latin typeface="Noto Sans SC" pitchFamily="34" charset="0"/>
              <a:ea typeface="Noto Sans SC" pitchFamily="34" charset="-122"/>
              <a:cs typeface="Noto Sans SC" pitchFamily="34" charset="-120"/>
              <a:sym typeface="+mn-ea"/>
            </a:endParaRPr>
          </a:p>
          <a:p>
            <a:r>
              <a:rPr lang="en-US" sz="2500" b="1">
                <a:latin typeface="Noto Sans SC" pitchFamily="34" charset="0"/>
                <a:ea typeface="Noto Sans SC" pitchFamily="34" charset="-122"/>
                <a:cs typeface="Noto Sans SC" pitchFamily="34" charset="-120"/>
                <a:sym typeface="+mn-ea"/>
              </a:rPr>
              <a:t>Aim 2: Environmental health disparities arising from port congestion in 2021 due to the </a:t>
            </a:r>
            <a:r>
              <a:rPr lang="en-US" sz="2500" b="1" u="sng">
                <a:latin typeface="Noto Sans SC" pitchFamily="34" charset="0"/>
                <a:ea typeface="Noto Sans SC" pitchFamily="34" charset="-122"/>
                <a:cs typeface="Noto Sans SC" pitchFamily="34" charset="-120"/>
                <a:sym typeface="+mn-ea"/>
              </a:rPr>
              <a:t>COVID-19 pandemic </a:t>
            </a:r>
            <a:r>
              <a:rPr lang="en-US" sz="2500" b="1">
                <a:latin typeface="Noto Sans SC" pitchFamily="34" charset="0"/>
                <a:ea typeface="Noto Sans SC" pitchFamily="34" charset="-122"/>
                <a:cs typeface="Noto Sans SC" pitchFamily="34" charset="-120"/>
                <a:sym typeface="+mn-ea"/>
              </a:rPr>
              <a:t>and supply chain disruptions</a:t>
            </a:r>
            <a:endParaRPr lang="en-US" sz="2500" b="1">
              <a:latin typeface="Noto Sans SC" pitchFamily="34" charset="0"/>
              <a:ea typeface="Noto Sans SC" pitchFamily="34" charset="-122"/>
              <a:cs typeface="Noto Sans SC" pitchFamily="34" charset="-120"/>
              <a:sym typeface="+mn-ea"/>
            </a:endParaRPr>
          </a:p>
          <a:p>
            <a:pPr marL="0" indent="0" algn="l">
              <a:buNone/>
            </a:pPr>
            <a:endParaRPr lang="en-US" sz="2500" b="1">
              <a:latin typeface="Noto Sans SC" pitchFamily="34" charset="0"/>
              <a:ea typeface="Noto Sans SC" pitchFamily="34" charset="-122"/>
              <a:cs typeface="Noto Sans SC" pitchFamily="34" charset="-120"/>
              <a:sym typeface="+mn-ea"/>
            </a:endParaRPr>
          </a:p>
          <a:p>
            <a:r>
              <a:rPr lang="en-US" sz="2500" b="1">
                <a:solidFill>
                  <a:schemeClr val="accent1"/>
                </a:solidFill>
                <a:latin typeface="Noto Sans SC" pitchFamily="34" charset="0"/>
                <a:ea typeface="Noto Sans SC" pitchFamily="34" charset="-122"/>
                <a:cs typeface="Noto Sans SC" pitchFamily="34" charset="-120"/>
                <a:sym typeface="+mn-ea"/>
              </a:rPr>
              <a:t>Yan’s Focus: Developing an emission inventory for Ocean-Going Vessels near the Ports of LA and LB</a:t>
            </a:r>
            <a:endParaRPr lang="en-US" sz="2500" b="1">
              <a:solidFill>
                <a:schemeClr val="accent1"/>
              </a:solidFill>
              <a:sym typeface="+mn-ea"/>
            </a:endParaRPr>
          </a:p>
          <a:p>
            <a:pPr marL="0" indent="0" algn="l">
              <a:buNone/>
            </a:pPr>
            <a:endParaRPr lang="en-US" sz="2500">
              <a:sym typeface="+mn-ea"/>
            </a:endParaRPr>
          </a:p>
        </p:txBody>
      </p:sp>
      <p:pic>
        <p:nvPicPr>
          <p:cNvPr id="10" name="Picture 9"/>
          <p:cNvPicPr>
            <a:picLocks noChangeAspect="1"/>
          </p:cNvPicPr>
          <p:nvPr/>
        </p:nvPicPr>
        <p:blipFill>
          <a:blip r:embed="rId6"/>
          <a:stretch>
            <a:fillRect/>
          </a:stretch>
        </p:blipFill>
        <p:spPr>
          <a:xfrm>
            <a:off x="1308392" y="2224126"/>
            <a:ext cx="9040481" cy="217413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900"/>
              <a:t>Conducted the first comprehensive assessment of NOx, PM, and CO</a:t>
            </a:r>
            <a:r>
              <a:rPr lang="en-US" sz="2900" baseline="-25000"/>
              <a:t>2</a:t>
            </a:r>
            <a:r>
              <a:rPr lang="en-US" sz="2900"/>
              <a:t> emissions due to congestion at Ports of Los Angeles/Long Beach</a:t>
            </a:r>
            <a:endParaRPr lang="en-US" sz="2900"/>
          </a:p>
        </p:txBody>
      </p:sp>
      <p:pic>
        <p:nvPicPr>
          <p:cNvPr id="4" name="Picture 2" descr="Supply Chain Boy on X: &quot;A picture tells a 1000 words. From one of ..."/>
          <p:cNvPicPr>
            <a:picLocks noChangeAspect="1" noChangeArrowheads="1"/>
          </p:cNvPicPr>
          <p:nvPr/>
        </p:nvPicPr>
        <p:blipFill>
          <a:blip r:embed="rId1" cstate="email">
            <a:extLst>
              <a:ext uri="{28A0092B-C50C-407E-A947-70E740481C1C}">
                <a14:useLocalDpi xmlns:a14="http://schemas.microsoft.com/office/drawing/2010/main" val="0"/>
              </a:ext>
            </a:extLst>
          </a:blip>
          <a:srcRect/>
          <a:stretch>
            <a:fillRect/>
          </a:stretch>
        </p:blipFill>
        <p:spPr bwMode="auto">
          <a:xfrm>
            <a:off x="465856" y="3814601"/>
            <a:ext cx="3662202" cy="198424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txBox="1"/>
          <p:nvPr/>
        </p:nvSpPr>
        <p:spPr>
          <a:xfrm>
            <a:off x="10968038" y="6126163"/>
            <a:ext cx="1223962" cy="365125"/>
          </a:xfrm>
          <a:prstGeom prst="rect">
            <a:avLst/>
          </a:prstGeom>
        </p:spPr>
        <p:txBody>
          <a:bodyPr vert="horz" lIns="91440" tIns="45720" rIns="91440" bIns="45720" rtlCol="0" anchor="ctr"/>
          <a:lstStyle>
            <a:defPPr>
              <a:defRPr lang="en-US"/>
            </a:defPPr>
            <a:lvl1pPr marL="0" algn="r" defTabSz="914400" rtl="0" eaLnBrk="1" fontAlgn="auto" latinLnBrk="0" hangingPunct="1">
              <a:spcBef>
                <a:spcPts val="0"/>
              </a:spcBef>
              <a:spcAft>
                <a:spcPts val="0"/>
              </a:spcAft>
              <a:defRPr sz="1335" kern="1200" smtClean="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fld id="{9ADB873B-24C1-4561-B4B4-38FA3C9A4B7C}" type="slidenum">
              <a:rPr kumimoji="0" lang="en-US" sz="1335" b="0" i="0" u="none" strike="noStrike" kern="1200" cap="none" spc="0" normalizeH="0" baseline="0" noProof="0" smtClean="0">
                <a:ln>
                  <a:noFill/>
                </a:ln>
                <a:solidFill>
                  <a:srgbClr val="000000"/>
                </a:solidFill>
                <a:effectLst/>
                <a:uLnTx/>
                <a:uFillTx/>
                <a:latin typeface="Arial" panose="020B0604020202090204"/>
                <a:ea typeface="+mn-ea"/>
                <a:cs typeface="+mn-cs"/>
              </a:rPr>
            </a:fld>
            <a:endParaRPr kumimoji="0" lang="en-US" sz="1335" b="0" i="0" u="none" strike="noStrike" kern="1200" cap="none" spc="0" normalizeH="0" baseline="0" noProof="0">
              <a:ln>
                <a:noFill/>
              </a:ln>
              <a:solidFill>
                <a:srgbClr val="4D4D4F"/>
              </a:solidFill>
              <a:effectLst/>
              <a:uLnTx/>
              <a:uFillTx/>
              <a:latin typeface="Century Gothic" panose="020F0302020204030204"/>
              <a:ea typeface="+mn-ea"/>
              <a:cs typeface="+mn-cs"/>
            </a:endParaRPr>
          </a:p>
        </p:txBody>
      </p:sp>
      <p:pic>
        <p:nvPicPr>
          <p:cNvPr id="23" name="Picture 6"/>
          <p:cNvPicPr preferRelativeResize="0">
            <a:picLocks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9863398" y="3792108"/>
            <a:ext cx="2128160" cy="1984248"/>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NEW PROJECTS: INLAND PORTS, ON-DOCK RAIL AND LOGISTICS PARK OPPORTUNITIES |  Intermodal"/>
          <p:cNvPicPr preferRelativeResize="0">
            <a:picLocks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7291878" y="3792109"/>
            <a:ext cx="2369709" cy="1984248"/>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p:cNvSpPr txBox="1"/>
          <p:nvPr/>
        </p:nvSpPr>
        <p:spPr>
          <a:xfrm>
            <a:off x="4849337" y="5711539"/>
            <a:ext cx="1462121"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rPr>
              <a:t>Trucks</a:t>
            </a:r>
            <a:endPar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endParaRPr>
          </a:p>
        </p:txBody>
      </p:sp>
      <p:sp>
        <p:nvSpPr>
          <p:cNvPr id="33" name="TextBox 32"/>
          <p:cNvSpPr txBox="1"/>
          <p:nvPr/>
        </p:nvSpPr>
        <p:spPr>
          <a:xfrm>
            <a:off x="685760" y="5711539"/>
            <a:ext cx="2730905"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rPr>
              <a:t>Ocean going vessels</a:t>
            </a:r>
            <a:endPar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endParaRPr>
          </a:p>
        </p:txBody>
      </p:sp>
      <p:sp>
        <p:nvSpPr>
          <p:cNvPr id="34" name="TextBox 33"/>
          <p:cNvSpPr txBox="1"/>
          <p:nvPr/>
        </p:nvSpPr>
        <p:spPr>
          <a:xfrm>
            <a:off x="7599795" y="5711539"/>
            <a:ext cx="1787221"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rPr>
              <a:t>Locomotives</a:t>
            </a:r>
            <a:endPar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endParaRPr>
          </a:p>
        </p:txBody>
      </p:sp>
      <p:sp>
        <p:nvSpPr>
          <p:cNvPr id="36" name="TextBox 35"/>
          <p:cNvSpPr txBox="1"/>
          <p:nvPr/>
        </p:nvSpPr>
        <p:spPr>
          <a:xfrm>
            <a:off x="10144024" y="5708565"/>
            <a:ext cx="178722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rPr>
              <a:t>Cargo handling equipment</a:t>
            </a:r>
            <a:endParaRPr kumimoji="0" lang="en-US" sz="2000" b="1" i="0" u="none" strike="noStrike" kern="0" cap="none" spc="0" normalizeH="0" baseline="0" noProof="0">
              <a:ln>
                <a:noFill/>
              </a:ln>
              <a:solidFill>
                <a:srgbClr val="000000">
                  <a:lumMod val="50000"/>
                </a:srgbClr>
              </a:solidFill>
              <a:effectLst/>
              <a:uLnTx/>
              <a:uFillTx/>
              <a:latin typeface="Calibri" panose="020F0502020204030204"/>
              <a:ea typeface="+mn-ea"/>
              <a:cs typeface="+mn-cs"/>
            </a:endParaRPr>
          </a:p>
        </p:txBody>
      </p:sp>
      <p:pic>
        <p:nvPicPr>
          <p:cNvPr id="1026" name="Picture 2" descr="Road Transportation Services in India"/>
          <p:cNvPicPr>
            <a:picLocks noChangeAspect="1" noChangeArrowheads="1"/>
          </p:cNvPicPr>
          <p:nvPr/>
        </p:nvPicPr>
        <p:blipFill rotWithShape="1">
          <a:blip r:embed="rId4" cstate="email">
            <a:extLst>
              <a:ext uri="{28A0092B-C50C-407E-A947-70E740481C1C}">
                <a14:useLocalDpi xmlns:a14="http://schemas.microsoft.com/office/drawing/2010/main" val="0"/>
              </a:ext>
            </a:extLst>
          </a:blip>
          <a:srcRect l="10940" t="12613" r="25517"/>
          <a:stretch>
            <a:fillRect/>
          </a:stretch>
        </p:blipFill>
        <p:spPr bwMode="auto">
          <a:xfrm>
            <a:off x="4181371" y="3830473"/>
            <a:ext cx="2880027" cy="198034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p:cNvSpPr txBox="1"/>
          <p:nvPr/>
        </p:nvSpPr>
        <p:spPr>
          <a:xfrm>
            <a:off x="6816688" y="6487845"/>
            <a:ext cx="282641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800" b="1" i="0" u="none" strike="noStrike" kern="1200" cap="none" spc="0" normalizeH="0" baseline="0" noProof="0">
                <a:ln>
                  <a:noFill/>
                </a:ln>
                <a:solidFill>
                  <a:srgbClr val="000000"/>
                </a:solidFill>
                <a:effectLst/>
                <a:uLnTx/>
                <a:uFillTx/>
                <a:latin typeface="Arial" panose="020B0604020202090204"/>
                <a:ea typeface="+mn-ea"/>
                <a:cs typeface="+mn-cs"/>
              </a:rPr>
              <a:t>Landside transportation</a:t>
            </a:r>
            <a:endParaRPr kumimoji="0" lang="en-US" sz="1800" b="1" i="0" u="none" strike="noStrike" kern="1200" cap="none" spc="0" normalizeH="0" baseline="0" noProof="0">
              <a:ln>
                <a:noFill/>
              </a:ln>
              <a:solidFill>
                <a:srgbClr val="000000"/>
              </a:solidFill>
              <a:effectLst/>
              <a:uLnTx/>
              <a:uFillTx/>
              <a:latin typeface="Arial" panose="020B0604020202090204"/>
              <a:ea typeface="+mn-ea"/>
              <a:cs typeface="+mn-cs"/>
            </a:endParaRPr>
          </a:p>
        </p:txBody>
      </p:sp>
      <p:sp>
        <p:nvSpPr>
          <p:cNvPr id="39" name="Right Brace 38"/>
          <p:cNvSpPr/>
          <p:nvPr/>
        </p:nvSpPr>
        <p:spPr>
          <a:xfrm rot="5400000">
            <a:off x="8123912" y="3530662"/>
            <a:ext cx="207657" cy="5713600"/>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Arial" panose="020B0604020202090204"/>
              <a:ea typeface="+mn-ea"/>
              <a:cs typeface="+mn-cs"/>
            </a:endParaRPr>
          </a:p>
        </p:txBody>
      </p:sp>
      <p:grpSp>
        <p:nvGrpSpPr>
          <p:cNvPr id="47" name="Group 46"/>
          <p:cNvGrpSpPr/>
          <p:nvPr/>
        </p:nvGrpSpPr>
        <p:grpSpPr>
          <a:xfrm>
            <a:off x="615023" y="1710575"/>
            <a:ext cx="10943535" cy="1640561"/>
            <a:chOff x="257264" y="1448001"/>
            <a:chExt cx="10943535" cy="1640561"/>
          </a:xfrm>
        </p:grpSpPr>
        <p:grpSp>
          <p:nvGrpSpPr>
            <p:cNvPr id="32" name="Group 31"/>
            <p:cNvGrpSpPr/>
            <p:nvPr/>
          </p:nvGrpSpPr>
          <p:grpSpPr>
            <a:xfrm>
              <a:off x="257264" y="1448001"/>
              <a:ext cx="8683539" cy="1640561"/>
              <a:chOff x="1438520" y="2199481"/>
              <a:chExt cx="7692615" cy="1696192"/>
            </a:xfrm>
          </p:grpSpPr>
          <p:sp>
            <p:nvSpPr>
              <p:cNvPr id="8" name="Rectangle: Rounded Corners 7"/>
              <p:cNvSpPr/>
              <p:nvPr/>
            </p:nvSpPr>
            <p:spPr>
              <a:xfrm>
                <a:off x="5706312" y="2697091"/>
                <a:ext cx="1298253" cy="640080"/>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Port Congestion </a:t>
                </a:r>
                <a:endPar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sp>
            <p:nvSpPr>
              <p:cNvPr id="9" name="Rectangle: Rounded Corners 8"/>
              <p:cNvSpPr/>
              <p:nvPr/>
            </p:nvSpPr>
            <p:spPr>
              <a:xfrm>
                <a:off x="3447421" y="3232931"/>
                <a:ext cx="1639481" cy="631054"/>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Labor shortage</a:t>
                </a:r>
                <a:endPar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sp>
            <p:nvSpPr>
              <p:cNvPr id="10" name="Rectangle: Rounded Corners 9"/>
              <p:cNvSpPr/>
              <p:nvPr/>
            </p:nvSpPr>
            <p:spPr>
              <a:xfrm>
                <a:off x="1538924" y="2749378"/>
                <a:ext cx="1214165" cy="640080"/>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COVID-19</a:t>
                </a:r>
                <a:endPar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sp>
            <p:nvSpPr>
              <p:cNvPr id="11" name="Rectangle: Rounded Corners 10"/>
              <p:cNvSpPr/>
              <p:nvPr/>
            </p:nvSpPr>
            <p:spPr>
              <a:xfrm>
                <a:off x="3447422" y="2199481"/>
                <a:ext cx="1639483" cy="713410"/>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Record-breaking import volumes</a:t>
                </a:r>
                <a:endPar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sp>
            <p:nvSpPr>
              <p:cNvPr id="12" name="TextBox 11"/>
              <p:cNvSpPr txBox="1"/>
              <p:nvPr/>
            </p:nvSpPr>
            <p:spPr>
              <a:xfrm>
                <a:off x="2452812" y="3593370"/>
                <a:ext cx="862270" cy="302303"/>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300" b="1" i="0" u="none" strike="noStrike" kern="1200" cap="none" spc="0" normalizeH="0" baseline="0" noProof="0">
                    <a:ln>
                      <a:noFill/>
                    </a:ln>
                    <a:solidFill>
                      <a:srgbClr val="2A8A75"/>
                    </a:solidFill>
                    <a:effectLst/>
                    <a:uLnTx/>
                    <a:uFillTx/>
                    <a:latin typeface="Arial" panose="020B0604020202090204"/>
                    <a:ea typeface="+mn-ea"/>
                    <a:cs typeface="+mn-cs"/>
                  </a:rPr>
                  <a:t>Pandemic</a:t>
                </a:r>
                <a:endParaRPr kumimoji="0" lang="en-US" sz="1300" b="1" i="0" u="none" strike="noStrike" kern="1200" cap="none" spc="0" normalizeH="0" baseline="0" noProof="0">
                  <a:ln>
                    <a:noFill/>
                  </a:ln>
                  <a:solidFill>
                    <a:srgbClr val="2A8A75"/>
                  </a:solidFill>
                  <a:effectLst/>
                  <a:uLnTx/>
                  <a:uFillTx/>
                  <a:latin typeface="Arial" panose="020B0604020202090204"/>
                  <a:ea typeface="+mn-ea"/>
                  <a:cs typeface="+mn-cs"/>
                </a:endParaRPr>
              </a:p>
            </p:txBody>
          </p:sp>
          <p:sp>
            <p:nvSpPr>
              <p:cNvPr id="13" name="TextBox 12">
                <a:hlinkClick r:id="rId5"/>
              </p:cNvPr>
              <p:cNvSpPr txBox="1"/>
              <p:nvPr/>
            </p:nvSpPr>
            <p:spPr>
              <a:xfrm>
                <a:off x="1438520" y="2274997"/>
                <a:ext cx="2073595" cy="302303"/>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300" b="1" i="0" u="none" strike="noStrike" kern="1200" cap="none" spc="0" normalizeH="0" baseline="0" noProof="0">
                    <a:ln>
                      <a:noFill/>
                    </a:ln>
                    <a:solidFill>
                      <a:srgbClr val="2A8A75"/>
                    </a:solidFill>
                    <a:effectLst/>
                    <a:uLnTx/>
                    <a:uFillTx/>
                    <a:latin typeface="Arial" panose="020B0604020202090204"/>
                    <a:ea typeface="+mn-ea"/>
                    <a:cs typeface="+mn-cs"/>
                  </a:rPr>
                  <a:t>Shifted consumer behavior</a:t>
                </a:r>
                <a:endParaRPr kumimoji="0" lang="en-US" sz="1300" b="1" i="0" u="none" strike="noStrike" kern="1200" cap="none" spc="0" normalizeH="0" baseline="0" noProof="0">
                  <a:ln>
                    <a:noFill/>
                  </a:ln>
                  <a:solidFill>
                    <a:srgbClr val="2A8A75"/>
                  </a:solidFill>
                  <a:effectLst/>
                  <a:uLnTx/>
                  <a:uFillTx/>
                  <a:latin typeface="Arial" panose="020B0604020202090204"/>
                  <a:ea typeface="+mn-ea"/>
                  <a:cs typeface="+mn-cs"/>
                </a:endParaRPr>
              </a:p>
            </p:txBody>
          </p:sp>
          <p:cxnSp>
            <p:nvCxnSpPr>
              <p:cNvPr id="14" name="Connector: Elbow 13"/>
              <p:cNvCxnSpPr>
                <a:stCxn id="9" idx="3"/>
                <a:endCxn id="8" idx="1"/>
              </p:cNvCxnSpPr>
              <p:nvPr/>
            </p:nvCxnSpPr>
            <p:spPr>
              <a:xfrm flipV="1">
                <a:off x="5086902" y="3017131"/>
                <a:ext cx="619410" cy="531327"/>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Connector: Elbow 14"/>
              <p:cNvCxnSpPr>
                <a:stCxn id="11" idx="3"/>
                <a:endCxn id="8" idx="1"/>
              </p:cNvCxnSpPr>
              <p:nvPr/>
            </p:nvCxnSpPr>
            <p:spPr>
              <a:xfrm>
                <a:off x="5086905" y="2556186"/>
                <a:ext cx="619407" cy="460946"/>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Rectangle: Rounded Corners 15"/>
              <p:cNvSpPr/>
              <p:nvPr/>
            </p:nvSpPr>
            <p:spPr>
              <a:xfrm>
                <a:off x="7246318" y="2282965"/>
                <a:ext cx="1884816" cy="640080"/>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Vessel Delays</a:t>
                </a:r>
                <a:endPar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sp>
            <p:nvSpPr>
              <p:cNvPr id="17" name="Rectangle: Rounded Corners 16"/>
              <p:cNvSpPr/>
              <p:nvPr/>
            </p:nvSpPr>
            <p:spPr>
              <a:xfrm>
                <a:off x="7263851" y="3167805"/>
                <a:ext cx="1867284" cy="640080"/>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More Landside</a:t>
                </a:r>
                <a:endPar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Transportation</a:t>
                </a:r>
                <a:endParaRPr kumimoji="0" lang="en-US" sz="14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cxnSp>
            <p:nvCxnSpPr>
              <p:cNvPr id="20" name="Connector: Elbow 19"/>
              <p:cNvCxnSpPr>
                <a:stCxn id="10" idx="3"/>
                <a:endCxn id="11" idx="1"/>
              </p:cNvCxnSpPr>
              <p:nvPr/>
            </p:nvCxnSpPr>
            <p:spPr>
              <a:xfrm flipV="1">
                <a:off x="2753090" y="2556186"/>
                <a:ext cx="694333" cy="513233"/>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Connector: Elbow 20"/>
              <p:cNvCxnSpPr>
                <a:stCxn id="10" idx="3"/>
                <a:endCxn id="9" idx="1"/>
              </p:cNvCxnSpPr>
              <p:nvPr/>
            </p:nvCxnSpPr>
            <p:spPr>
              <a:xfrm>
                <a:off x="2753090" y="3069419"/>
                <a:ext cx="694331" cy="479039"/>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8" idx="3"/>
                <a:endCxn id="16" idx="1"/>
              </p:cNvCxnSpPr>
              <p:nvPr/>
            </p:nvCxnSpPr>
            <p:spPr>
              <a:xfrm flipV="1">
                <a:off x="7004564" y="2603006"/>
                <a:ext cx="241754" cy="4141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8" idx="3"/>
                <a:endCxn id="17" idx="1"/>
              </p:cNvCxnSpPr>
              <p:nvPr/>
            </p:nvCxnSpPr>
            <p:spPr>
              <a:xfrm>
                <a:off x="7004565" y="3017132"/>
                <a:ext cx="259286" cy="47071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35" name="TextBox 34"/>
            <p:cNvSpPr txBox="1"/>
            <p:nvPr/>
          </p:nvSpPr>
          <p:spPr>
            <a:xfrm>
              <a:off x="2051213" y="2114394"/>
              <a:ext cx="2798124" cy="30777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FBDF53">
                      <a:lumMod val="50000"/>
                    </a:srgbClr>
                  </a:solidFill>
                  <a:effectLst/>
                  <a:uLnTx/>
                  <a:uFillTx/>
                  <a:latin typeface="Arial" panose="020B0604020202090204"/>
                  <a:ea typeface="+mn-ea"/>
                  <a:cs typeface="+mn-cs"/>
                </a:rPr>
                <a:t>Supply &amp; Demand Imbalance</a:t>
              </a:r>
              <a:endParaRPr kumimoji="0" lang="en-US" sz="1400" b="1" i="0" u="none" strike="noStrike" kern="1200" cap="none" spc="0" normalizeH="0" baseline="30000" noProof="0">
                <a:ln>
                  <a:noFill/>
                </a:ln>
                <a:solidFill>
                  <a:srgbClr val="FBDF53">
                    <a:lumMod val="50000"/>
                  </a:srgbClr>
                </a:solidFill>
                <a:effectLst/>
                <a:uLnTx/>
                <a:uFillTx/>
                <a:latin typeface="Arial" panose="020B0604020202090204"/>
                <a:ea typeface="+mn-ea"/>
                <a:cs typeface="+mn-cs"/>
              </a:endParaRPr>
            </a:p>
          </p:txBody>
        </p:sp>
        <p:cxnSp>
          <p:nvCxnSpPr>
            <p:cNvPr id="44" name="Connector: Elbow 43"/>
            <p:cNvCxnSpPr/>
            <p:nvPr/>
          </p:nvCxnSpPr>
          <p:spPr>
            <a:xfrm flipV="1">
              <a:off x="8997667" y="2238833"/>
              <a:ext cx="699199" cy="513901"/>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Connector: Elbow 44"/>
            <p:cNvCxnSpPr/>
            <p:nvPr/>
          </p:nvCxnSpPr>
          <p:spPr>
            <a:xfrm>
              <a:off x="8997671" y="1793006"/>
              <a:ext cx="699196" cy="445828"/>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46" name="Rectangle: Rounded Corners 45"/>
            <p:cNvSpPr/>
            <p:nvPr/>
          </p:nvSpPr>
          <p:spPr>
            <a:xfrm>
              <a:off x="9735312" y="1838290"/>
              <a:ext cx="1465487" cy="878719"/>
            </a:xfrm>
            <a:prstGeom prst="roundRect">
              <a:avLst/>
            </a:prstGeom>
            <a:solidFill>
              <a:schemeClr val="bg1"/>
            </a:solidFill>
            <a:ln>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Excess emissions</a:t>
              </a:r>
              <a:endPar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defRPr/>
              </a:pPr>
              <a:r>
                <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rPr>
                <a:t>(near shore)</a:t>
              </a:r>
              <a:endParaRPr kumimoji="0" lang="en-US" sz="1600" b="1" i="0" u="none" strike="noStrike" kern="1200" cap="none" spc="0" normalizeH="0" baseline="0" noProof="0">
                <a:ln>
                  <a:noFill/>
                </a:ln>
                <a:solidFill>
                  <a:srgbClr val="000000">
                    <a:lumMod val="50000"/>
                  </a:srgbClr>
                </a:solidFill>
                <a:effectLst/>
                <a:uLnTx/>
                <a:uFillTx/>
                <a:latin typeface="Arial" panose="020B0604020202090204"/>
                <a:ea typeface="+mn-ea"/>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Excess emissions occurred between July 2020 – August 2022</a:t>
            </a:r>
            <a:endParaRPr lang="en-US"/>
          </a:p>
        </p:txBody>
      </p:sp>
      <p:graphicFrame>
        <p:nvGraphicFramePr>
          <p:cNvPr id="10" name="Chart 9"/>
          <p:cNvGraphicFramePr/>
          <p:nvPr/>
        </p:nvGraphicFramePr>
        <p:xfrm>
          <a:off x="4033520" y="2104274"/>
          <a:ext cx="8075930" cy="4316846"/>
        </p:xfrm>
        <a:graphic>
          <a:graphicData uri="http://schemas.openxmlformats.org/drawingml/2006/chart">
            <c:chart xmlns:c="http://schemas.openxmlformats.org/drawingml/2006/chart" xmlns:r="http://schemas.openxmlformats.org/officeDocument/2006/relationships" r:id="rId1"/>
          </a:graphicData>
        </a:graphic>
      </p:graphicFrame>
      <p:sp>
        <p:nvSpPr>
          <p:cNvPr id="11" name="TextBox 10"/>
          <p:cNvSpPr txBox="1"/>
          <p:nvPr/>
        </p:nvSpPr>
        <p:spPr>
          <a:xfrm>
            <a:off x="203200" y="1510550"/>
            <a:ext cx="3872006" cy="61555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300"/>
              </a:spcBef>
              <a:spcAft>
                <a:spcPts val="0"/>
              </a:spcAft>
              <a:buClrTx/>
              <a:buSzTx/>
              <a:buFont typeface="Arial" panose="020B0604020202090204" pitchFamily="34" charset="0"/>
              <a:buChar char="•"/>
              <a:defRPr/>
            </a:pPr>
            <a:r>
              <a:rPr kumimoji="0" lang="en-US" sz="1700" b="0" i="0" u="none" strike="noStrike" kern="1200" cap="none" spc="0" normalizeH="0" baseline="0" noProof="0">
                <a:ln>
                  <a:noFill/>
                </a:ln>
                <a:solidFill>
                  <a:srgbClr val="000000">
                    <a:lumMod val="50000"/>
                  </a:srgbClr>
                </a:solidFill>
                <a:effectLst/>
                <a:uLnTx/>
                <a:uFillTx/>
                <a:latin typeface="Arial" panose="020B0604020202090204" pitchFamily="34" charset="0"/>
                <a:ea typeface="+mn-ea"/>
                <a:cs typeface="Arial" panose="020B0604020202090204" pitchFamily="34" charset="0"/>
              </a:rPr>
              <a:t>Excess NOx emissions peaked in October 2021 at 23 tons per day </a:t>
            </a:r>
            <a:endParaRPr kumimoji="0" lang="en-US" sz="1700" b="0" i="0" u="none" strike="noStrike" kern="1200" cap="none" spc="0" normalizeH="0" baseline="0" noProof="0">
              <a:ln>
                <a:noFill/>
              </a:ln>
              <a:solidFill>
                <a:srgbClr val="000000">
                  <a:lumMod val="50000"/>
                </a:srgbClr>
              </a:solidFill>
              <a:effectLst/>
              <a:uLnTx/>
              <a:uFillTx/>
              <a:latin typeface="Arial" panose="020B0604020202090204" pitchFamily="34" charset="0"/>
              <a:ea typeface="+mn-ea"/>
              <a:cs typeface="Arial" panose="020B0604020202090204" pitchFamily="34" charset="0"/>
            </a:endParaRPr>
          </a:p>
        </p:txBody>
      </p:sp>
      <p:cxnSp>
        <p:nvCxnSpPr>
          <p:cNvPr id="12" name="Straight Connector 11"/>
          <p:cNvCxnSpPr/>
          <p:nvPr/>
        </p:nvCxnSpPr>
        <p:spPr>
          <a:xfrm>
            <a:off x="8763340" y="2147816"/>
            <a:ext cx="0" cy="3285389"/>
          </a:xfrm>
          <a:prstGeom prst="line">
            <a:avLst/>
          </a:prstGeom>
          <a:ln w="19050"/>
        </p:spPr>
        <p:style>
          <a:lnRef idx="1">
            <a:schemeClr val="accent2"/>
          </a:lnRef>
          <a:fillRef idx="0">
            <a:schemeClr val="accent2"/>
          </a:fillRef>
          <a:effectRef idx="0">
            <a:schemeClr val="accent2"/>
          </a:effectRef>
          <a:fontRef idx="minor">
            <a:schemeClr val="tx1"/>
          </a:fontRef>
        </p:style>
      </p:cxnSp>
      <p:sp>
        <p:nvSpPr>
          <p:cNvPr id="13" name="TextBox 12"/>
          <p:cNvSpPr txBox="1"/>
          <p:nvPr/>
        </p:nvSpPr>
        <p:spPr>
          <a:xfrm>
            <a:off x="7927496" y="1581054"/>
            <a:ext cx="1671688" cy="52322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400" b="1" i="0" u="none" strike="noStrike" kern="1200" cap="none" spc="0" normalizeH="0" baseline="0" noProof="0">
                <a:ln>
                  <a:noFill/>
                </a:ln>
                <a:solidFill>
                  <a:srgbClr val="A20000"/>
                </a:solidFill>
                <a:effectLst/>
                <a:uLnTx/>
                <a:uFillTx/>
                <a:latin typeface="Arial" panose="020B0604020202090204"/>
                <a:ea typeface="+mn-ea"/>
                <a:cs typeface="+mn-cs"/>
              </a:rPr>
              <a:t>Queuing system implementation</a:t>
            </a:r>
            <a:endParaRPr kumimoji="0" lang="en-US" sz="1400" b="1" i="0" u="none" strike="noStrike" kern="1200" cap="none" spc="0" normalizeH="0" baseline="0" noProof="0">
              <a:ln>
                <a:noFill/>
              </a:ln>
              <a:solidFill>
                <a:srgbClr val="A20000"/>
              </a:solidFill>
              <a:effectLst/>
              <a:uLnTx/>
              <a:uFillTx/>
              <a:latin typeface="Arial" panose="020B0604020202090204"/>
              <a:ea typeface="+mn-ea"/>
              <a:cs typeface="+mn-cs"/>
            </a:endParaRPr>
          </a:p>
        </p:txBody>
      </p:sp>
      <p:sp>
        <p:nvSpPr>
          <p:cNvPr id="14" name="Content Placeholder 10"/>
          <p:cNvSpPr>
            <a:spLocks noGrp="1"/>
          </p:cNvSpPr>
          <p:nvPr>
            <p:ph idx="1"/>
          </p:nvPr>
        </p:nvSpPr>
        <p:spPr>
          <a:xfrm>
            <a:off x="150495" y="2382727"/>
            <a:ext cx="3683282" cy="2673668"/>
          </a:xfrm>
        </p:spPr>
        <p:txBody>
          <a:bodyPr>
            <a:normAutofit fontScale="85000" lnSpcReduction="10000"/>
          </a:bodyPr>
          <a:lstStyle/>
          <a:p>
            <a:pPr>
              <a:lnSpc>
                <a:spcPct val="100000"/>
              </a:lnSpc>
            </a:pPr>
            <a:r>
              <a:rPr lang="en-US" sz="2000">
                <a:solidFill>
                  <a:schemeClr val="tx1">
                    <a:lumMod val="50000"/>
                  </a:schemeClr>
                </a:solidFill>
              </a:rPr>
              <a:t>Pacific Maritime Management Services (</a:t>
            </a:r>
            <a:r>
              <a:rPr lang="en-US" sz="2000" err="1">
                <a:solidFill>
                  <a:schemeClr val="tx1">
                    <a:lumMod val="50000"/>
                  </a:schemeClr>
                </a:solidFill>
              </a:rPr>
              <a:t>PacMMS</a:t>
            </a:r>
            <a:r>
              <a:rPr lang="en-US" sz="2000">
                <a:solidFill>
                  <a:schemeClr val="tx1">
                    <a:lumMod val="50000"/>
                  </a:schemeClr>
                </a:solidFill>
              </a:rPr>
              <a:t>) implemented a queuing system in November 2021 encouraging vessels to wait outside of the “Safety and Air Quality Area”</a:t>
            </a:r>
            <a:endParaRPr lang="en-US" sz="2000">
              <a:solidFill>
                <a:schemeClr val="tx1">
                  <a:lumMod val="50000"/>
                </a:schemeClr>
              </a:solidFill>
            </a:endParaRPr>
          </a:p>
          <a:p>
            <a:pPr>
              <a:lnSpc>
                <a:spcPct val="100000"/>
              </a:lnSpc>
            </a:pPr>
            <a:r>
              <a:rPr lang="en-US" sz="2000">
                <a:solidFill>
                  <a:schemeClr val="tx1">
                    <a:lumMod val="50000"/>
                  </a:schemeClr>
                </a:solidFill>
              </a:rPr>
              <a:t>Number of vessels loitering or anchored near shore returned to pre-pandemic levels, despite high volume of TEUs</a:t>
            </a:r>
            <a:endParaRPr lang="en-US" sz="2000">
              <a:solidFill>
                <a:schemeClr val="tx1">
                  <a:lumMod val="50000"/>
                </a:schemeClr>
              </a:solidFill>
            </a:endParaRPr>
          </a:p>
        </p:txBody>
      </p:sp>
      <p:pic>
        <p:nvPicPr>
          <p:cNvPr id="15" name="Picture 14"/>
          <p:cNvPicPr>
            <a:picLocks noChangeAspect="1"/>
          </p:cNvPicPr>
          <p:nvPr/>
        </p:nvPicPr>
        <p:blipFill>
          <a:blip r:embed="rId2"/>
          <a:stretch>
            <a:fillRect/>
          </a:stretch>
        </p:blipFill>
        <p:spPr>
          <a:xfrm>
            <a:off x="1271579" y="4816625"/>
            <a:ext cx="2614312" cy="1985243"/>
          </a:xfrm>
          <a:prstGeom prst="rect">
            <a:avLst/>
          </a:prstGeom>
        </p:spPr>
      </p:pic>
      <p:sp>
        <p:nvSpPr>
          <p:cNvPr id="16" name="Rectangle 15"/>
          <p:cNvSpPr/>
          <p:nvPr/>
        </p:nvSpPr>
        <p:spPr>
          <a:xfrm>
            <a:off x="82550" y="5528424"/>
            <a:ext cx="1676400" cy="801415"/>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lIns="91440" tIns="45720" rIns="91440" bIns="4572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400" b="0" i="0" u="none" strike="noStrike" kern="1200" cap="none" spc="0" normalizeH="0" baseline="0" noProof="0">
                <a:ln w="0"/>
                <a:solidFill>
                  <a:srgbClr val="000000"/>
                </a:solidFill>
                <a:effectLst>
                  <a:outerShdw blurRad="38100" dist="19050" dir="2700000" algn="tl" rotWithShape="0">
                    <a:srgbClr val="000000">
                      <a:alpha val="40000"/>
                    </a:srgbClr>
                  </a:outerShdw>
                </a:effectLst>
                <a:uLnTx/>
                <a:uFillTx/>
                <a:latin typeface="Arial" panose="020B0604020202090204"/>
                <a:ea typeface="+mn-ea"/>
                <a:cs typeface="+mn-cs"/>
              </a:rPr>
              <a:t>Vessels waiting for berth move 50-150 nm from the shore.</a:t>
            </a:r>
            <a:endParaRPr kumimoji="0" lang="en-US" sz="1400" b="0" i="0" u="none" strike="noStrike" kern="1200" cap="none" spc="0" normalizeH="0" baseline="0" noProof="0">
              <a:ln w="0"/>
              <a:solidFill>
                <a:srgbClr val="000000"/>
              </a:solidFill>
              <a:effectLst>
                <a:outerShdw blurRad="38100" dist="19050" dir="2700000" algn="tl" rotWithShape="0">
                  <a:srgbClr val="000000">
                    <a:alpha val="40000"/>
                  </a:srgbClr>
                </a:outerShdw>
              </a:effectLst>
              <a:uLnTx/>
              <a:uFillTx/>
              <a:latin typeface="Arial" panose="020B0604020202090204"/>
              <a:ea typeface="+mn-ea"/>
              <a:cs typeface="+mn-cs"/>
            </a:endParaRPr>
          </a:p>
        </p:txBody>
      </p:sp>
      <p:sp>
        <p:nvSpPr>
          <p:cNvPr id="4" name="Slide Number Placeholder 2"/>
          <p:cNvSpPr txBox="1"/>
          <p:nvPr/>
        </p:nvSpPr>
        <p:spPr>
          <a:xfrm>
            <a:off x="10968038" y="6126163"/>
            <a:ext cx="1223962" cy="365125"/>
          </a:xfrm>
          <a:prstGeom prst="rect">
            <a:avLst/>
          </a:prstGeom>
        </p:spPr>
        <p:txBody>
          <a:bodyPr vert="horz" lIns="91440" tIns="45720" rIns="91440" bIns="45720" rtlCol="0" anchor="ctr"/>
          <a:lstStyle>
            <a:defPPr>
              <a:defRPr lang="en-US"/>
            </a:defPPr>
            <a:lvl1pPr marL="0" algn="r" defTabSz="914400" rtl="0" eaLnBrk="1" fontAlgn="auto" latinLnBrk="0" hangingPunct="1">
              <a:spcBef>
                <a:spcPts val="0"/>
              </a:spcBef>
              <a:spcAft>
                <a:spcPts val="0"/>
              </a:spcAft>
              <a:defRPr sz="1335" kern="1200" smtClean="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fld id="{9ADB873B-24C1-4561-B4B4-38FA3C9A4B7C}" type="slidenum">
              <a:rPr kumimoji="0" lang="en-US" sz="1335" b="0" i="0" u="none" strike="noStrike" kern="1200" cap="none" spc="0" normalizeH="0" baseline="0" noProof="0" smtClean="0">
                <a:ln>
                  <a:noFill/>
                </a:ln>
                <a:solidFill>
                  <a:srgbClr val="000000"/>
                </a:solidFill>
                <a:effectLst/>
                <a:uLnTx/>
                <a:uFillTx/>
                <a:latin typeface="Arial" panose="020B0604020202090204"/>
                <a:ea typeface="+mn-ea"/>
                <a:cs typeface="+mn-cs"/>
              </a:rPr>
            </a:fld>
            <a:endParaRPr kumimoji="0" lang="en-US" sz="1335" b="0" i="0" u="none" strike="noStrike" kern="1200" cap="none" spc="0" normalizeH="0" baseline="0" noProof="0">
              <a:ln>
                <a:noFill/>
              </a:ln>
              <a:solidFill>
                <a:srgbClr val="4D4D4F"/>
              </a:solidFill>
              <a:effectLst/>
              <a:uLnTx/>
              <a:uFillTx/>
              <a:latin typeface="Century Gothic" panose="020F03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uiExpand="1" build="p"/>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Clean transportation regulations could significantly reduce emissions</a:t>
            </a:r>
            <a:endParaRPr lang="en-US" baseline="-25000"/>
          </a:p>
        </p:txBody>
      </p:sp>
      <p:sp>
        <p:nvSpPr>
          <p:cNvPr id="16" name="Content Placeholder 2"/>
          <p:cNvSpPr>
            <a:spLocks noGrp="1"/>
          </p:cNvSpPr>
          <p:nvPr>
            <p:ph idx="1"/>
          </p:nvPr>
        </p:nvSpPr>
        <p:spPr>
          <a:xfrm>
            <a:off x="101600" y="5113735"/>
            <a:ext cx="11988800" cy="1436338"/>
          </a:xfrm>
        </p:spPr>
        <p:txBody>
          <a:bodyPr/>
          <a:lstStyle/>
          <a:p>
            <a:pPr marL="0" indent="0">
              <a:buNone/>
            </a:pPr>
            <a:r>
              <a:rPr lang="en-US" sz="1600">
                <a:solidFill>
                  <a:schemeClr val="tx1">
                    <a:lumMod val="50000"/>
                  </a:schemeClr>
                </a:solidFill>
              </a:rPr>
              <a:t>The </a:t>
            </a:r>
            <a:r>
              <a:rPr lang="en-US" sz="1600" b="1" u="sng">
                <a:solidFill>
                  <a:schemeClr val="tx1">
                    <a:lumMod val="50000"/>
                  </a:schemeClr>
                </a:solidFill>
              </a:rPr>
              <a:t>CLEAN</a:t>
            </a:r>
            <a:r>
              <a:rPr lang="en-US" sz="1600">
                <a:solidFill>
                  <a:schemeClr val="tx1">
                    <a:lumMod val="50000"/>
                  </a:schemeClr>
                </a:solidFill>
              </a:rPr>
              <a:t> scenario, a hypothetical scenario in 2035, assuming similar level of port congestion as the </a:t>
            </a:r>
            <a:r>
              <a:rPr lang="en-US" sz="1600" b="1" u="sng">
                <a:solidFill>
                  <a:schemeClr val="tx1">
                    <a:lumMod val="50000"/>
                  </a:schemeClr>
                </a:solidFill>
              </a:rPr>
              <a:t>ACTUAL</a:t>
            </a:r>
            <a:r>
              <a:rPr lang="en-US" sz="1600">
                <a:solidFill>
                  <a:schemeClr val="tx1">
                    <a:lumMod val="50000"/>
                  </a:schemeClr>
                </a:solidFill>
              </a:rPr>
              <a:t> scenario, but with the implementation of clean transportation policies.</a:t>
            </a:r>
            <a:endParaRPr lang="en-US" sz="1600">
              <a:solidFill>
                <a:schemeClr val="tx1">
                  <a:lumMod val="50000"/>
                </a:schemeClr>
              </a:solidFill>
            </a:endParaRPr>
          </a:p>
          <a:p>
            <a:r>
              <a:rPr lang="en-US" sz="1600" b="1">
                <a:solidFill>
                  <a:schemeClr val="tx1">
                    <a:lumMod val="50000"/>
                  </a:schemeClr>
                </a:solidFill>
              </a:rPr>
              <a:t>Trucks: </a:t>
            </a:r>
            <a:r>
              <a:rPr lang="en-US" sz="1600">
                <a:solidFill>
                  <a:schemeClr val="tx1">
                    <a:lumMod val="50000"/>
                  </a:schemeClr>
                </a:solidFill>
              </a:rPr>
              <a:t>Heavy-Duty Inspection and Maintenance, Heavy-Duty Omnibus, Advanced Clean Trucks, and Advanced Clean Fleets</a:t>
            </a:r>
            <a:endParaRPr lang="en-US" sz="1600">
              <a:solidFill>
                <a:schemeClr val="tx1">
                  <a:lumMod val="50000"/>
                </a:schemeClr>
              </a:solidFill>
            </a:endParaRPr>
          </a:p>
          <a:p>
            <a:r>
              <a:rPr lang="en-US" sz="1600" b="1">
                <a:solidFill>
                  <a:schemeClr val="tx1">
                    <a:lumMod val="50000"/>
                  </a:schemeClr>
                </a:solidFill>
              </a:rPr>
              <a:t>Locomotives: </a:t>
            </a:r>
            <a:r>
              <a:rPr lang="en-US" sz="1600">
                <a:solidFill>
                  <a:schemeClr val="tx1">
                    <a:lumMod val="50000"/>
                  </a:schemeClr>
                </a:solidFill>
              </a:rPr>
              <a:t>In-Use Locomotive Regulation </a:t>
            </a:r>
            <a:endParaRPr lang="en-US" sz="1600">
              <a:solidFill>
                <a:schemeClr val="tx1">
                  <a:lumMod val="50000"/>
                </a:schemeClr>
              </a:solidFill>
            </a:endParaRPr>
          </a:p>
          <a:p>
            <a:pPr marL="0" indent="0">
              <a:buNone/>
            </a:pPr>
            <a:endParaRPr lang="en-US" sz="1600">
              <a:solidFill>
                <a:schemeClr val="tx1">
                  <a:lumMod val="50000"/>
                </a:schemeClr>
              </a:solidFill>
            </a:endParaRPr>
          </a:p>
        </p:txBody>
      </p:sp>
      <p:graphicFrame>
        <p:nvGraphicFramePr>
          <p:cNvPr id="17" name="Chart 16"/>
          <p:cNvGraphicFramePr/>
          <p:nvPr/>
        </p:nvGraphicFramePr>
        <p:xfrm>
          <a:off x="-5469" y="1783045"/>
          <a:ext cx="4003003" cy="3187548"/>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8" name="Chart 17"/>
          <p:cNvGraphicFramePr/>
          <p:nvPr/>
        </p:nvGraphicFramePr>
        <p:xfrm>
          <a:off x="3774014" y="1783045"/>
          <a:ext cx="4308154" cy="3187548"/>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Box 18"/>
          <p:cNvSpPr txBox="1"/>
          <p:nvPr/>
        </p:nvSpPr>
        <p:spPr>
          <a:xfrm>
            <a:off x="2085557" y="1466417"/>
            <a:ext cx="70243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1" i="0" u="none" strike="noStrike" kern="1200" cap="none" spc="0" normalizeH="0" baseline="0" noProof="0">
                <a:ln>
                  <a:noFill/>
                </a:ln>
                <a:solidFill>
                  <a:srgbClr val="4D4D4F">
                    <a:lumMod val="50000"/>
                  </a:srgbClr>
                </a:solidFill>
                <a:effectLst/>
                <a:uLnTx/>
                <a:uFillTx/>
                <a:latin typeface="Avenir Next LT Pro"/>
                <a:ea typeface="+mn-ea"/>
                <a:cs typeface="+mn-cs"/>
              </a:rPr>
              <a:t>NOx</a:t>
            </a:r>
            <a:endParaRPr kumimoji="0" lang="en-US" sz="1800" b="1" i="0" u="none" strike="noStrike" kern="1200" cap="none" spc="0" normalizeH="0" baseline="0" noProof="0">
              <a:ln>
                <a:noFill/>
              </a:ln>
              <a:solidFill>
                <a:srgbClr val="4D4D4F">
                  <a:lumMod val="50000"/>
                </a:srgbClr>
              </a:solidFill>
              <a:effectLst/>
              <a:uLnTx/>
              <a:uFillTx/>
              <a:latin typeface="Avenir Next LT Pro"/>
              <a:ea typeface="+mn-ea"/>
              <a:cs typeface="+mn-cs"/>
            </a:endParaRPr>
          </a:p>
        </p:txBody>
      </p:sp>
      <p:sp>
        <p:nvSpPr>
          <p:cNvPr id="20" name="TextBox 19"/>
          <p:cNvSpPr txBox="1"/>
          <p:nvPr/>
        </p:nvSpPr>
        <p:spPr>
          <a:xfrm>
            <a:off x="6148835" y="1433806"/>
            <a:ext cx="55335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1" i="0" u="none" strike="noStrike" kern="1200" cap="none" spc="0" normalizeH="0" baseline="0" noProof="0">
                <a:ln>
                  <a:noFill/>
                </a:ln>
                <a:solidFill>
                  <a:srgbClr val="4D4D4F">
                    <a:lumMod val="50000"/>
                  </a:srgbClr>
                </a:solidFill>
                <a:effectLst/>
                <a:uLnTx/>
                <a:uFillTx/>
                <a:latin typeface="Avenir Next LT Pro"/>
                <a:ea typeface="+mn-ea"/>
                <a:cs typeface="+mn-cs"/>
              </a:rPr>
              <a:t>PM</a:t>
            </a:r>
            <a:endParaRPr kumimoji="0" lang="en-US" sz="1800" b="1" i="0" u="none" strike="noStrike" kern="1200" cap="none" spc="0" normalizeH="0" baseline="0" noProof="0">
              <a:ln>
                <a:noFill/>
              </a:ln>
              <a:solidFill>
                <a:srgbClr val="4D4D4F">
                  <a:lumMod val="50000"/>
                </a:srgbClr>
              </a:solidFill>
              <a:effectLst/>
              <a:uLnTx/>
              <a:uFillTx/>
              <a:latin typeface="Avenir Next LT Pro"/>
              <a:ea typeface="+mn-ea"/>
              <a:cs typeface="+mn-cs"/>
            </a:endParaRPr>
          </a:p>
        </p:txBody>
      </p:sp>
      <p:sp>
        <p:nvSpPr>
          <p:cNvPr id="21" name="TextBox 20"/>
          <p:cNvSpPr txBox="1"/>
          <p:nvPr/>
        </p:nvSpPr>
        <p:spPr>
          <a:xfrm>
            <a:off x="9975609" y="1413712"/>
            <a:ext cx="63870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800" b="1" i="0" u="none" strike="noStrike" kern="1200" cap="none" spc="0" normalizeH="0" baseline="0" noProof="0">
                <a:ln>
                  <a:noFill/>
                </a:ln>
                <a:solidFill>
                  <a:srgbClr val="4D4D4F">
                    <a:lumMod val="50000"/>
                  </a:srgbClr>
                </a:solidFill>
                <a:effectLst/>
                <a:uLnTx/>
                <a:uFillTx/>
                <a:latin typeface="Avenir Next LT Pro"/>
                <a:ea typeface="+mn-ea"/>
                <a:cs typeface="+mn-cs"/>
              </a:rPr>
              <a:t>CO</a:t>
            </a:r>
            <a:r>
              <a:rPr kumimoji="0" lang="en-US" sz="1800" b="1" i="0" u="none" strike="noStrike" kern="1200" cap="none" spc="0" normalizeH="0" baseline="-25000" noProof="0">
                <a:ln>
                  <a:noFill/>
                </a:ln>
                <a:solidFill>
                  <a:srgbClr val="4D4D4F">
                    <a:lumMod val="50000"/>
                  </a:srgbClr>
                </a:solidFill>
                <a:effectLst/>
                <a:uLnTx/>
                <a:uFillTx/>
                <a:latin typeface="Avenir Next LT Pro"/>
                <a:ea typeface="+mn-ea"/>
                <a:cs typeface="+mn-cs"/>
              </a:rPr>
              <a:t>2</a:t>
            </a:r>
            <a:endParaRPr kumimoji="0" lang="en-US" sz="1800" b="1" i="0" u="none" strike="noStrike" kern="1200" cap="none" spc="0" normalizeH="0" baseline="-25000" noProof="0">
              <a:ln>
                <a:noFill/>
              </a:ln>
              <a:solidFill>
                <a:srgbClr val="4D4D4F">
                  <a:lumMod val="50000"/>
                </a:srgbClr>
              </a:solidFill>
              <a:effectLst/>
              <a:uLnTx/>
              <a:uFillTx/>
              <a:latin typeface="Avenir Next LT Pro"/>
              <a:ea typeface="+mn-ea"/>
              <a:cs typeface="+mn-cs"/>
            </a:endParaRPr>
          </a:p>
        </p:txBody>
      </p:sp>
      <p:sp>
        <p:nvSpPr>
          <p:cNvPr id="22" name="Arrow: Down 21"/>
          <p:cNvSpPr/>
          <p:nvPr/>
        </p:nvSpPr>
        <p:spPr>
          <a:xfrm>
            <a:off x="2859651" y="2269218"/>
            <a:ext cx="538480" cy="1564640"/>
          </a:xfrm>
          <a:prstGeom prst="downArrow">
            <a:avLst/>
          </a:prstGeom>
          <a:solidFill>
            <a:srgbClr val="FFFFFF">
              <a:lumMod val="95000"/>
            </a:srgbClr>
          </a:solidFill>
          <a:ln w="12700" cap="flat" cmpd="sng" algn="ctr">
            <a:solidFill>
              <a:srgbClr val="4D4D4F">
                <a:lumMod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Avenir Next LT Pro"/>
              <a:ea typeface="+mn-ea"/>
              <a:cs typeface="+mn-cs"/>
            </a:endParaRPr>
          </a:p>
        </p:txBody>
      </p:sp>
      <p:sp>
        <p:nvSpPr>
          <p:cNvPr id="23" name="TextBox 22"/>
          <p:cNvSpPr txBox="1"/>
          <p:nvPr/>
        </p:nvSpPr>
        <p:spPr>
          <a:xfrm>
            <a:off x="2356339" y="1847807"/>
            <a:ext cx="15451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1" u="none" strike="noStrike" kern="1200" cap="none" spc="0" normalizeH="0" baseline="0" noProof="0">
                <a:ln>
                  <a:noFill/>
                </a:ln>
                <a:solidFill>
                  <a:srgbClr val="4D4D4F"/>
                </a:solidFill>
                <a:effectLst/>
                <a:uLnTx/>
                <a:uFillTx/>
                <a:latin typeface="Avenir Next LT Pro"/>
                <a:ea typeface="+mn-ea"/>
                <a:cs typeface="+mn-cs"/>
              </a:rPr>
              <a:t>87% reduction</a:t>
            </a:r>
            <a:endParaRPr kumimoji="0" lang="en-US" sz="1600" b="0" i="1" u="none" strike="noStrike" kern="1200" cap="none" spc="0" normalizeH="0" baseline="0" noProof="0">
              <a:ln>
                <a:noFill/>
              </a:ln>
              <a:solidFill>
                <a:srgbClr val="4D4D4F"/>
              </a:solidFill>
              <a:effectLst/>
              <a:uLnTx/>
              <a:uFillTx/>
              <a:latin typeface="Avenir Next LT Pro"/>
              <a:ea typeface="+mn-ea"/>
              <a:cs typeface="+mn-cs"/>
            </a:endParaRPr>
          </a:p>
        </p:txBody>
      </p:sp>
      <p:sp>
        <p:nvSpPr>
          <p:cNvPr id="24" name="Arrow: Down 23"/>
          <p:cNvSpPr/>
          <p:nvPr/>
        </p:nvSpPr>
        <p:spPr>
          <a:xfrm>
            <a:off x="6829420" y="2269218"/>
            <a:ext cx="538480" cy="1538716"/>
          </a:xfrm>
          <a:prstGeom prst="downArrow">
            <a:avLst/>
          </a:prstGeom>
          <a:solidFill>
            <a:srgbClr val="FFFFFF">
              <a:lumMod val="95000"/>
            </a:srgbClr>
          </a:solidFill>
          <a:ln w="12700" cap="flat" cmpd="sng" algn="ctr">
            <a:solidFill>
              <a:srgbClr val="4D4D4F">
                <a:lumMod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Avenir Next LT Pro"/>
              <a:ea typeface="+mn-ea"/>
              <a:cs typeface="+mn-cs"/>
            </a:endParaRPr>
          </a:p>
        </p:txBody>
      </p:sp>
      <p:sp>
        <p:nvSpPr>
          <p:cNvPr id="25" name="TextBox 24"/>
          <p:cNvSpPr txBox="1"/>
          <p:nvPr/>
        </p:nvSpPr>
        <p:spPr>
          <a:xfrm>
            <a:off x="6278622" y="1847807"/>
            <a:ext cx="15451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1" u="none" strike="noStrike" kern="1200" cap="none" spc="0" normalizeH="0" baseline="0" noProof="0">
                <a:ln>
                  <a:noFill/>
                </a:ln>
                <a:solidFill>
                  <a:srgbClr val="4D4D4F"/>
                </a:solidFill>
                <a:effectLst/>
                <a:uLnTx/>
                <a:uFillTx/>
                <a:latin typeface="Avenir Next LT Pro"/>
                <a:ea typeface="+mn-ea"/>
                <a:cs typeface="+mn-cs"/>
              </a:rPr>
              <a:t>84% reduction</a:t>
            </a:r>
            <a:endParaRPr kumimoji="0" lang="en-US" sz="1600" b="0" i="1" u="none" strike="noStrike" kern="1200" cap="none" spc="0" normalizeH="0" baseline="0" noProof="0">
              <a:ln>
                <a:noFill/>
              </a:ln>
              <a:solidFill>
                <a:srgbClr val="4D4D4F"/>
              </a:solidFill>
              <a:effectLst/>
              <a:uLnTx/>
              <a:uFillTx/>
              <a:latin typeface="Avenir Next LT Pro"/>
              <a:ea typeface="+mn-ea"/>
              <a:cs typeface="+mn-cs"/>
            </a:endParaRPr>
          </a:p>
        </p:txBody>
      </p:sp>
      <p:sp>
        <p:nvSpPr>
          <p:cNvPr id="26" name="Arrow: Down 25"/>
          <p:cNvSpPr/>
          <p:nvPr/>
        </p:nvSpPr>
        <p:spPr>
          <a:xfrm>
            <a:off x="10867309" y="2231547"/>
            <a:ext cx="538480" cy="1538716"/>
          </a:xfrm>
          <a:prstGeom prst="downArrow">
            <a:avLst/>
          </a:prstGeom>
          <a:solidFill>
            <a:srgbClr val="FFFFFF">
              <a:lumMod val="95000"/>
            </a:srgbClr>
          </a:solidFill>
          <a:ln w="12700" cap="flat" cmpd="sng" algn="ctr">
            <a:solidFill>
              <a:srgbClr val="4D4D4F">
                <a:lumMod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FFFFFF"/>
              </a:solidFill>
              <a:effectLst/>
              <a:uLnTx/>
              <a:uFillTx/>
              <a:latin typeface="Avenir Next LT Pro"/>
              <a:ea typeface="+mn-ea"/>
              <a:cs typeface="+mn-cs"/>
            </a:endParaRPr>
          </a:p>
        </p:txBody>
      </p:sp>
      <p:sp>
        <p:nvSpPr>
          <p:cNvPr id="27" name="TextBox 26"/>
          <p:cNvSpPr txBox="1"/>
          <p:nvPr/>
        </p:nvSpPr>
        <p:spPr>
          <a:xfrm>
            <a:off x="10316511" y="1810136"/>
            <a:ext cx="154510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1" u="none" strike="noStrike" kern="1200" cap="none" spc="0" normalizeH="0" baseline="0" noProof="0">
                <a:ln>
                  <a:noFill/>
                </a:ln>
                <a:solidFill>
                  <a:srgbClr val="4D4D4F"/>
                </a:solidFill>
                <a:effectLst/>
                <a:uLnTx/>
                <a:uFillTx/>
                <a:latin typeface="Avenir Next LT Pro"/>
                <a:ea typeface="+mn-ea"/>
                <a:cs typeface="+mn-cs"/>
              </a:rPr>
              <a:t>81% reduction</a:t>
            </a:r>
            <a:endParaRPr kumimoji="0" lang="en-US" sz="1600" b="0" i="1" u="none" strike="noStrike" kern="1200" cap="none" spc="0" normalizeH="0" baseline="0" noProof="0">
              <a:ln>
                <a:noFill/>
              </a:ln>
              <a:solidFill>
                <a:srgbClr val="4D4D4F"/>
              </a:solidFill>
              <a:effectLst/>
              <a:uLnTx/>
              <a:uFillTx/>
              <a:latin typeface="Avenir Next LT Pro"/>
              <a:ea typeface="+mn-ea"/>
              <a:cs typeface="+mn-cs"/>
            </a:endParaRPr>
          </a:p>
        </p:txBody>
      </p:sp>
      <p:graphicFrame>
        <p:nvGraphicFramePr>
          <p:cNvPr id="28" name="Chart 27"/>
          <p:cNvGraphicFramePr/>
          <p:nvPr/>
        </p:nvGraphicFramePr>
        <p:xfrm>
          <a:off x="7680925" y="1783044"/>
          <a:ext cx="4464966" cy="2789920"/>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txBox="1"/>
          <p:nvPr/>
        </p:nvSpPr>
        <p:spPr>
          <a:xfrm>
            <a:off x="10968038" y="6126163"/>
            <a:ext cx="1223962" cy="365125"/>
          </a:xfrm>
          <a:prstGeom prst="rect">
            <a:avLst/>
          </a:prstGeom>
        </p:spPr>
        <p:txBody>
          <a:bodyPr vert="horz" lIns="91440" tIns="45720" rIns="91440" bIns="45720" rtlCol="0" anchor="ctr"/>
          <a:lstStyle>
            <a:defPPr>
              <a:defRPr lang="en-US"/>
            </a:defPPr>
            <a:lvl1pPr marL="0" algn="r" defTabSz="914400" rtl="0" eaLnBrk="1" fontAlgn="auto" latinLnBrk="0" hangingPunct="1">
              <a:spcBef>
                <a:spcPts val="0"/>
              </a:spcBef>
              <a:spcAft>
                <a:spcPts val="0"/>
              </a:spcAft>
              <a:defRPr sz="1335" kern="1200" smtClean="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fld id="{9ADB873B-24C1-4561-B4B4-38FA3C9A4B7C}" type="slidenum">
              <a:rPr kumimoji="0" lang="en-US" sz="1335" b="0" i="0" u="none" strike="noStrike" kern="1200" cap="none" spc="0" normalizeH="0" baseline="0" noProof="0" smtClean="0">
                <a:ln>
                  <a:noFill/>
                </a:ln>
                <a:solidFill>
                  <a:srgbClr val="000000"/>
                </a:solidFill>
                <a:effectLst/>
                <a:uLnTx/>
                <a:uFillTx/>
                <a:latin typeface="Arial" panose="020B0604020202090204"/>
                <a:ea typeface="+mn-ea"/>
                <a:cs typeface="+mn-cs"/>
              </a:rPr>
            </a:fld>
            <a:endParaRPr kumimoji="0" lang="en-US" sz="1335" b="0" i="0" u="none" strike="noStrike" kern="1200" cap="none" spc="0" normalizeH="0" baseline="0" noProof="0">
              <a:ln>
                <a:noFill/>
              </a:ln>
              <a:solidFill>
                <a:srgbClr val="4D4D4F"/>
              </a:solidFill>
              <a:effectLst/>
              <a:uLnTx/>
              <a:uFillTx/>
              <a:latin typeface="Century Gothic" panose="020F0302020204030204"/>
              <a:ea typeface="+mn-ea"/>
              <a:cs typeface="+mn-cs"/>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0" y="-356"/>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220980" y="400050"/>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r>
              <a:rPr lang="en-US" sz="3200" b="1">
                <a:solidFill>
                  <a:srgbClr val="FFFFFF"/>
                </a:solidFill>
                <a:latin typeface="Noto Sans SC" pitchFamily="34" charset="0"/>
                <a:ea typeface="Noto Sans SC" pitchFamily="34" charset="-122"/>
                <a:cs typeface="Noto Sans SC" pitchFamily="34" charset="-120"/>
              </a:rPr>
              <a:t>1.2 </a:t>
            </a:r>
            <a:r>
              <a:rPr lang="en-US" sz="3200" b="1">
                <a:solidFill>
                  <a:srgbClr val="FFFFFF"/>
                </a:solidFill>
                <a:latin typeface="Noto Sans SC" pitchFamily="34" charset="0"/>
                <a:ea typeface="Noto Sans SC" pitchFamily="34" charset="-122"/>
                <a:cs typeface="Noto Sans SC" pitchFamily="34" charset="-120"/>
                <a:sym typeface="+mn-ea"/>
              </a:rPr>
              <a:t>Ocean-Going Vessels (OGVs) Emissions</a:t>
            </a: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
        <p:nvSpPr>
          <p:cNvPr id="3" name="TextBox 2"/>
          <p:cNvSpPr txBox="1"/>
          <p:nvPr/>
        </p:nvSpPr>
        <p:spPr>
          <a:xfrm>
            <a:off x="995082" y="1550669"/>
            <a:ext cx="184731" cy="369332"/>
          </a:xfrm>
          <a:prstGeom prst="rect">
            <a:avLst/>
          </a:prstGeom>
          <a:noFill/>
        </p:spPr>
        <p:txBody>
          <a:bodyPr wrap="none" rtlCol="0">
            <a:spAutoFit/>
          </a:bodyPr>
          <a:lstStyle/>
          <a:p>
            <a:endParaRPr lang="en-US"/>
          </a:p>
        </p:txBody>
      </p:sp>
      <p:sp>
        <p:nvSpPr>
          <p:cNvPr id="11" name="Text 1"/>
          <p:cNvSpPr/>
          <p:nvPr/>
        </p:nvSpPr>
        <p:spPr>
          <a:xfrm>
            <a:off x="385227" y="1132667"/>
            <a:ext cx="11412019" cy="1454728"/>
          </a:xfrm>
          <a:prstGeom prst="rect">
            <a:avLst/>
          </a:prstGeom>
          <a:noFill/>
        </p:spPr>
        <p:txBody>
          <a:bodyPr wrap="square" lIns="91440" tIns="45720" rIns="91440" bIns="45720"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457200" indent="-457200">
              <a:buFont typeface="Arial" panose="020B0604020202090204" pitchFamily="34" charset="0"/>
              <a:buChar char="•"/>
            </a:pPr>
            <a:r>
              <a:rPr lang="en-US" sz="2800" b="1">
                <a:latin typeface="Noto Sans SC" pitchFamily="34" charset="0"/>
                <a:ea typeface="Noto Sans SC" pitchFamily="34" charset="-122"/>
              </a:rPr>
              <a:t>OGVs are a significant source of NOx, PM, and VOC emissions </a:t>
            </a:r>
            <a:r>
              <a:rPr lang="en-US" sz="2800"/>
              <a:t>(California Air Resources Board, 2021)</a:t>
            </a:r>
            <a:endParaRPr lang="en-US" sz="2800" b="1">
              <a:latin typeface="Noto Sans SC" pitchFamily="34" charset="0"/>
              <a:ea typeface="Noto Sans SC" pitchFamily="34" charset="-122"/>
            </a:endParaRPr>
          </a:p>
          <a:p>
            <a:pPr marL="457200" indent="-457200">
              <a:buFont typeface="Arial" panose="020B0604020202090204" pitchFamily="34" charset="0"/>
              <a:buChar char="•"/>
            </a:pPr>
            <a:r>
              <a:rPr lang="en-US" sz="2800" b="1">
                <a:latin typeface="Noto Sans SC"/>
                <a:ea typeface="Noto Sans SC" pitchFamily="34" charset="-122"/>
              </a:rPr>
              <a:t>Key contribution to port-related air pollution.</a:t>
            </a:r>
            <a:r>
              <a:rPr lang="en-US" sz="2800"/>
              <a:t> (U.S. EPA, 2009)</a:t>
            </a:r>
            <a:endParaRPr lang="en-US" sz="2800" b="1">
              <a:latin typeface="Noto Sans SC" pitchFamily="34" charset="0"/>
              <a:ea typeface="Noto Sans SC" pitchFamily="34" charset="-122"/>
            </a:endParaRPr>
          </a:p>
          <a:p>
            <a:endParaRPr lang="en-US" sz="3200" b="1">
              <a:latin typeface="Noto Sans SC" pitchFamily="34" charset="0"/>
              <a:ea typeface="Noto Sans SC" pitchFamily="34" charset="-122"/>
              <a:sym typeface="+mn-ea"/>
            </a:endParaRPr>
          </a:p>
        </p:txBody>
      </p:sp>
      <p:sp>
        <p:nvSpPr>
          <p:cNvPr id="4" name="TextBox 3"/>
          <p:cNvSpPr txBox="1"/>
          <p:nvPr/>
        </p:nvSpPr>
        <p:spPr>
          <a:xfrm>
            <a:off x="466291" y="5778393"/>
            <a:ext cx="11421544" cy="830997"/>
          </a:xfrm>
          <a:prstGeom prst="rect">
            <a:avLst/>
          </a:prstGeom>
          <a:noFill/>
        </p:spPr>
        <p:txBody>
          <a:bodyPr wrap="square" rtlCol="0">
            <a:spAutoFit/>
          </a:bodyPr>
          <a:lstStyle/>
          <a:p>
            <a:pPr marL="285750" indent="-285750">
              <a:buFont typeface="Arial" panose="020B0604020202090204" pitchFamily="34" charset="0"/>
              <a:buChar char="•"/>
            </a:pPr>
            <a:r>
              <a:rPr lang="en-US" sz="1200">
                <a:solidFill>
                  <a:schemeClr val="tx1">
                    <a:lumMod val="50000"/>
                    <a:lumOff val="50000"/>
                  </a:schemeClr>
                </a:solidFill>
              </a:rPr>
              <a:t>California Air Resources Board. (2021). </a:t>
            </a:r>
            <a:r>
              <a:rPr lang="en-US" sz="1200" i="1">
                <a:solidFill>
                  <a:schemeClr val="tx1">
                    <a:lumMod val="50000"/>
                    <a:lumOff val="50000"/>
                  </a:schemeClr>
                </a:solidFill>
              </a:rPr>
              <a:t>2022 Strategy for the State Implementation Plan Draft Measures</a:t>
            </a:r>
            <a:r>
              <a:rPr lang="en-US" sz="1200">
                <a:solidFill>
                  <a:schemeClr val="tx1">
                    <a:lumMod val="50000"/>
                    <a:lumOff val="50000"/>
                  </a:schemeClr>
                </a:solidFill>
              </a:rPr>
              <a:t>. Retrieved from </a:t>
            </a:r>
            <a:r>
              <a:rPr lang="en-US" sz="1200">
                <a:hlinkClick r:id="rId6"/>
              </a:rPr>
              <a:t>https://ww2.arb.ca.gov/sites/default/files/2021-10/2022_SSS_Draft_Measures.pdf</a:t>
            </a:r>
            <a:endParaRPr lang="en-US" sz="1200"/>
          </a:p>
          <a:p>
            <a:pPr marL="285750" indent="-285750">
              <a:buFont typeface="Arial" panose="020B0604020202090204" pitchFamily="34" charset="0"/>
              <a:buChar char="•"/>
            </a:pPr>
            <a:r>
              <a:rPr lang="en-US" sz="1200">
                <a:solidFill>
                  <a:schemeClr val="tx1">
                    <a:lumMod val="50000"/>
                    <a:lumOff val="50000"/>
                  </a:schemeClr>
                </a:solidFill>
              </a:rPr>
              <a:t>U.S. Environmental Protection Agency. (2009). </a:t>
            </a:r>
            <a:r>
              <a:rPr lang="en-US" sz="1200" i="1">
                <a:solidFill>
                  <a:schemeClr val="tx1">
                    <a:lumMod val="50000"/>
                    <a:lumOff val="50000"/>
                  </a:schemeClr>
                </a:solidFill>
              </a:rPr>
              <a:t>Current Methodologies in Preparing Mobile Source Port-Related Emission Inventories</a:t>
            </a:r>
            <a:r>
              <a:rPr lang="en-US" sz="1200">
                <a:solidFill>
                  <a:schemeClr val="tx1">
                    <a:lumMod val="50000"/>
                    <a:lumOff val="50000"/>
                  </a:schemeClr>
                </a:solidFill>
              </a:rPr>
              <a:t>. Retrieved from </a:t>
            </a:r>
            <a:r>
              <a:rPr lang="en-US" sz="1200">
                <a:hlinkClick r:id="rId7"/>
              </a:rPr>
              <a:t>https://archive.epa.gov/sectors/web/pdf/ports-emission-inv-april09.pdf</a:t>
            </a:r>
            <a:endParaRPr lang="en-US" sz="1200"/>
          </a:p>
        </p:txBody>
      </p:sp>
      <p:pic>
        <p:nvPicPr>
          <p:cNvPr id="5" name="Picture 4"/>
          <p:cNvPicPr>
            <a:picLocks noChangeAspect="1"/>
          </p:cNvPicPr>
          <p:nvPr/>
        </p:nvPicPr>
        <p:blipFill>
          <a:blip r:embed="rId8"/>
          <a:stretch>
            <a:fillRect/>
          </a:stretch>
        </p:blipFill>
        <p:spPr>
          <a:xfrm>
            <a:off x="1087447" y="2717668"/>
            <a:ext cx="3315854" cy="2726853"/>
          </a:xfrm>
          <a:prstGeom prst="rect">
            <a:avLst/>
          </a:prstGeom>
        </p:spPr>
      </p:pic>
      <p:pic>
        <p:nvPicPr>
          <p:cNvPr id="10" name="Picture 9"/>
          <p:cNvPicPr>
            <a:picLocks noChangeAspect="1"/>
          </p:cNvPicPr>
          <p:nvPr/>
        </p:nvPicPr>
        <p:blipFill>
          <a:blip r:embed="rId9"/>
          <a:stretch>
            <a:fillRect/>
          </a:stretch>
        </p:blipFill>
        <p:spPr>
          <a:xfrm>
            <a:off x="4403301" y="2690892"/>
            <a:ext cx="3315854" cy="2726854"/>
          </a:xfrm>
          <a:prstGeom prst="rect">
            <a:avLst/>
          </a:prstGeom>
        </p:spPr>
      </p:pic>
      <p:pic>
        <p:nvPicPr>
          <p:cNvPr id="12" name="Picture 11"/>
          <p:cNvPicPr>
            <a:picLocks noChangeAspect="1"/>
          </p:cNvPicPr>
          <p:nvPr/>
        </p:nvPicPr>
        <p:blipFill>
          <a:blip r:embed="rId10"/>
          <a:stretch>
            <a:fillRect/>
          </a:stretch>
        </p:blipFill>
        <p:spPr>
          <a:xfrm>
            <a:off x="7797940" y="2684227"/>
            <a:ext cx="3315854" cy="2726853"/>
          </a:xfrm>
          <a:prstGeom prst="rect">
            <a:avLst/>
          </a:prstGeom>
        </p:spPr>
      </p:pic>
      <p:sp>
        <p:nvSpPr>
          <p:cNvPr id="13" name="TextBox 12"/>
          <p:cNvSpPr txBox="1"/>
          <p:nvPr/>
        </p:nvSpPr>
        <p:spPr>
          <a:xfrm>
            <a:off x="2146787" y="5521243"/>
            <a:ext cx="7670882" cy="307777"/>
          </a:xfrm>
          <a:prstGeom prst="rect">
            <a:avLst/>
          </a:prstGeom>
          <a:noFill/>
        </p:spPr>
        <p:txBody>
          <a:bodyPr wrap="none" rtlCol="0">
            <a:spAutoFit/>
          </a:bodyPr>
          <a:lstStyle/>
          <a:p>
            <a:pPr algn="ctr"/>
            <a:r>
              <a:rPr lang="en-US" sz="1400"/>
              <a:t>Fig.1 OGV NOx Emission Contribution in Southern California by Sector by sector in 2017, 2020 and 2037</a:t>
            </a:r>
            <a:endParaRPr lang="en-US"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1" y="-13969"/>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207849" y="339241"/>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sz="3200" b="1">
                <a:solidFill>
                  <a:srgbClr val="FFFFFF"/>
                </a:solidFill>
                <a:latin typeface="Noto Sans SC" pitchFamily="34" charset="0"/>
                <a:ea typeface="Noto Sans SC" pitchFamily="34" charset="-122"/>
                <a:cs typeface="Noto Sans SC" pitchFamily="34" charset="-120"/>
              </a:rPr>
              <a:t>2.1 </a:t>
            </a:r>
            <a:r>
              <a:rPr lang="en-US" sz="3200" b="1">
                <a:solidFill>
                  <a:srgbClr val="FFFFFF"/>
                </a:solidFill>
                <a:latin typeface="Noto Sans SC" pitchFamily="34" charset="0"/>
                <a:ea typeface="Noto Sans SC" pitchFamily="34" charset="-122"/>
                <a:cs typeface="Noto Sans SC" pitchFamily="34" charset="-120"/>
                <a:sym typeface="+mn-ea"/>
              </a:rPr>
              <a:t>Methods of calculating vessel emissions</a:t>
            </a:r>
            <a:endParaRPr lang="en-US" sz="3200" b="1">
              <a:solidFill>
                <a:srgbClr val="FFFFFF"/>
              </a:solidFill>
              <a:latin typeface="Noto Sans SC" pitchFamily="34" charset="0"/>
              <a:ea typeface="Noto Sans SC" pitchFamily="34" charset="-122"/>
              <a:cs typeface="Noto Sans SC" pitchFamily="34" charset="-120"/>
              <a:sym typeface="+mn-ea"/>
            </a:endParaRPr>
          </a:p>
          <a:p>
            <a:pPr marL="0" indent="0" algn="l">
              <a:buNone/>
            </a:pPr>
            <a:endParaRPr lang="en-US" sz="2800">
              <a:sym typeface="+mn-ea"/>
            </a:endParaRPr>
          </a:p>
        </p:txBody>
      </p:sp>
      <p:sp>
        <p:nvSpPr>
          <p:cNvPr id="3" name="Rounded Rectangle 2"/>
          <p:cNvSpPr/>
          <p:nvPr/>
        </p:nvSpPr>
        <p:spPr>
          <a:xfrm>
            <a:off x="1608786" y="1528275"/>
            <a:ext cx="2535382" cy="7342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Bottom-up method  </a:t>
            </a:r>
            <a:endParaRPr lang="en-US" sz="2000" b="1"/>
          </a:p>
        </p:txBody>
      </p:sp>
      <p:sp>
        <p:nvSpPr>
          <p:cNvPr id="10" name="Rounded Rectangle 9"/>
          <p:cNvSpPr/>
          <p:nvPr/>
        </p:nvSpPr>
        <p:spPr>
          <a:xfrm>
            <a:off x="6842023" y="1535679"/>
            <a:ext cx="2535382" cy="7342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t>Top-down method  </a:t>
            </a:r>
            <a:endParaRPr lang="en-US" sz="2000" b="1"/>
          </a:p>
        </p:txBody>
      </p:sp>
      <p:sp>
        <p:nvSpPr>
          <p:cNvPr id="11" name="Rounded Rectangle 10"/>
          <p:cNvSpPr/>
          <p:nvPr/>
        </p:nvSpPr>
        <p:spPr>
          <a:xfrm>
            <a:off x="1608786" y="2514062"/>
            <a:ext cx="2535382" cy="532561"/>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0" u="none" strike="noStrike">
                <a:effectLst/>
                <a:latin typeface="Calibri" panose="020F0502020204030204" pitchFamily="34" charset="0"/>
              </a:rPr>
              <a:t>Data Collection</a:t>
            </a:r>
            <a:endParaRPr lang="en-US" sz="2000" b="1"/>
          </a:p>
        </p:txBody>
      </p:sp>
      <p:sp>
        <p:nvSpPr>
          <p:cNvPr id="15" name="Rounded Rectangle 14"/>
          <p:cNvSpPr/>
          <p:nvPr/>
        </p:nvSpPr>
        <p:spPr>
          <a:xfrm>
            <a:off x="1608786" y="4053429"/>
            <a:ext cx="2535382" cy="53256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0" u="none" strike="noStrike">
                <a:effectLst/>
                <a:latin typeface="Calibri" panose="020F0502020204030204" pitchFamily="34" charset="0"/>
              </a:rPr>
              <a:t>Emissions Calculation</a:t>
            </a:r>
            <a:endParaRPr lang="en-US" sz="2000" b="1"/>
          </a:p>
        </p:txBody>
      </p:sp>
      <p:sp>
        <p:nvSpPr>
          <p:cNvPr id="16" name="Rounded Rectangle 15"/>
          <p:cNvSpPr/>
          <p:nvPr/>
        </p:nvSpPr>
        <p:spPr>
          <a:xfrm>
            <a:off x="1608786" y="5582286"/>
            <a:ext cx="2535382" cy="53256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0" i="1" u="none" strike="noStrike">
                <a:effectLst/>
                <a:latin typeface="Cambria Math" panose="02040503050406030204" pitchFamily="18" charset="0"/>
              </a:rPr>
              <a:t>E=P×A×EF×LLAF</a:t>
            </a:r>
            <a:endParaRPr lang="en-US" sz="2000" b="1"/>
          </a:p>
        </p:txBody>
      </p:sp>
      <p:sp>
        <p:nvSpPr>
          <p:cNvPr id="5" name="Down Arrow 4"/>
          <p:cNvSpPr/>
          <p:nvPr/>
        </p:nvSpPr>
        <p:spPr>
          <a:xfrm>
            <a:off x="2734587" y="3141440"/>
            <a:ext cx="283779" cy="8535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p:cNvSpPr/>
          <p:nvPr/>
        </p:nvSpPr>
        <p:spPr>
          <a:xfrm>
            <a:off x="2734587" y="4661652"/>
            <a:ext cx="283779" cy="8535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218203" y="3135043"/>
            <a:ext cx="1800163" cy="738664"/>
          </a:xfrm>
          <a:prstGeom prst="rect">
            <a:avLst/>
          </a:prstGeom>
          <a:noFill/>
        </p:spPr>
        <p:txBody>
          <a:bodyPr wrap="square" rtlCol="0">
            <a:spAutoFit/>
          </a:bodyPr>
          <a:lstStyle/>
          <a:p>
            <a:r>
              <a:rPr lang="en-US" sz="1400" b="1"/>
              <a:t>Vessel activity data</a:t>
            </a:r>
            <a:r>
              <a:rPr lang="en-US" sz="1400" b="1"/>
              <a:t> </a:t>
            </a:r>
            <a:r>
              <a:rPr lang="en-US" sz="1400"/>
              <a:t>(</a:t>
            </a:r>
            <a:r>
              <a:rPr lang="en-US" sz="1400" b="0" i="0" u="none" strike="noStrike">
                <a:effectLst/>
                <a:latin typeface="Calibri" panose="020F0502020204030204" pitchFamily="34" charset="0"/>
              </a:rPr>
              <a:t>speeds, and operational hours</a:t>
            </a:r>
            <a:r>
              <a:rPr lang="en-US" sz="1400"/>
              <a:t>)</a:t>
            </a:r>
            <a:endParaRPr lang="en-US" sz="1400"/>
          </a:p>
        </p:txBody>
      </p:sp>
      <p:sp>
        <p:nvSpPr>
          <p:cNvPr id="19" name="TextBox 18"/>
          <p:cNvSpPr txBox="1"/>
          <p:nvPr/>
        </p:nvSpPr>
        <p:spPr>
          <a:xfrm>
            <a:off x="3018366" y="3154932"/>
            <a:ext cx="2235624" cy="738664"/>
          </a:xfrm>
          <a:prstGeom prst="rect">
            <a:avLst/>
          </a:prstGeom>
          <a:noFill/>
        </p:spPr>
        <p:txBody>
          <a:bodyPr wrap="square" rtlCol="0">
            <a:spAutoFit/>
          </a:bodyPr>
          <a:lstStyle/>
          <a:p>
            <a:r>
              <a:rPr lang="en-US" sz="1400" b="1" i="0" u="none" strike="noStrike">
                <a:effectLst/>
                <a:latin typeface="Calibri" panose="020F0502020204030204" pitchFamily="34" charset="0"/>
              </a:rPr>
              <a:t>Engine Data</a:t>
            </a:r>
            <a:r>
              <a:rPr lang="en-US" sz="1400">
                <a:latin typeface="Calibri" panose="020F0502020204030204" pitchFamily="34" charset="0"/>
              </a:rPr>
              <a:t> (</a:t>
            </a:r>
            <a:r>
              <a:rPr lang="en-US" sz="1400" b="0" i="0" u="none" strike="noStrike">
                <a:effectLst/>
                <a:latin typeface="Calibri" panose="020F0502020204030204" pitchFamily="34" charset="0"/>
              </a:rPr>
              <a:t>Characteristics include engine power, type, max speed)</a:t>
            </a:r>
            <a:endParaRPr lang="en-US" sz="1400"/>
          </a:p>
        </p:txBody>
      </p:sp>
      <p:sp>
        <p:nvSpPr>
          <p:cNvPr id="20" name="TextBox 19"/>
          <p:cNvSpPr txBox="1"/>
          <p:nvPr/>
        </p:nvSpPr>
        <p:spPr>
          <a:xfrm>
            <a:off x="939492" y="4702911"/>
            <a:ext cx="1970929" cy="954107"/>
          </a:xfrm>
          <a:prstGeom prst="rect">
            <a:avLst/>
          </a:prstGeom>
          <a:noFill/>
        </p:spPr>
        <p:txBody>
          <a:bodyPr wrap="square" rtlCol="0">
            <a:spAutoFit/>
          </a:bodyPr>
          <a:lstStyle/>
          <a:p>
            <a:r>
              <a:rPr lang="en-US" sz="1400" b="1" i="1" u="none" strike="noStrike">
                <a:effectLst/>
                <a:latin typeface="Cambria Math" panose="02040503050406030204" pitchFamily="18" charset="0"/>
              </a:rPr>
              <a:t>P</a:t>
            </a:r>
            <a:r>
              <a:rPr lang="en-US" sz="1400" b="0" i="1" u="none" strike="noStrike">
                <a:effectLst/>
                <a:latin typeface="Cambria Math" panose="02040503050406030204" pitchFamily="18" charset="0"/>
              </a:rPr>
              <a:t> </a:t>
            </a:r>
            <a:r>
              <a:rPr lang="en-US" sz="1400" b="0" i="0" u="none" strike="noStrike">
                <a:effectLst/>
                <a:latin typeface="Calibri" panose="020F0502020204030204" pitchFamily="34" charset="0"/>
              </a:rPr>
              <a:t>: Engine operating power (kW)</a:t>
            </a:r>
            <a:r>
              <a:rPr lang="en-US" altLang="zh-CN" sz="1400" b="0" i="0" u="none" strike="noStrike">
                <a:effectLst/>
                <a:latin typeface="Calibri" panose="020F0502020204030204" pitchFamily="34" charset="0"/>
              </a:rPr>
              <a:t>,</a:t>
            </a:r>
            <a:r>
              <a:rPr lang="zh-CN" altLang="en-US" sz="1400" b="0" i="0" u="none" strike="noStrike">
                <a:effectLst/>
                <a:latin typeface="Calibri" panose="020F0502020204030204" pitchFamily="34" charset="0"/>
              </a:rPr>
              <a:t> </a:t>
            </a:r>
            <a:r>
              <a:rPr lang="en-US" altLang="zh-CN" sz="1400">
                <a:latin typeface="Calibri" panose="020F0502020204030204" pitchFamily="34" charset="0"/>
              </a:rPr>
              <a:t>c</a:t>
            </a:r>
            <a:r>
              <a:rPr lang="en-US" sz="1400" b="0" i="0" u="none" strike="noStrike">
                <a:effectLst/>
                <a:latin typeface="Calibri" panose="020F0502020204030204" pitchFamily="34" charset="0"/>
              </a:rPr>
              <a:t>alculated using propeller law</a:t>
            </a:r>
            <a:r>
              <a:rPr lang="en-US" altLang="zh-CN" sz="1400">
                <a:latin typeface="Calibri" panose="020F0502020204030204" pitchFamily="34" charset="0"/>
              </a:rPr>
              <a:t>.</a:t>
            </a:r>
            <a:endParaRPr lang="en-US" sz="1400" b="0" i="0" u="none" strike="noStrike">
              <a:effectLst/>
              <a:latin typeface="Calibri" panose="020F0502020204030204" pitchFamily="34" charset="0"/>
            </a:endParaRPr>
          </a:p>
          <a:p>
            <a:endParaRPr lang="en-US" sz="1400"/>
          </a:p>
        </p:txBody>
      </p:sp>
      <p:sp>
        <p:nvSpPr>
          <p:cNvPr id="21" name="TextBox 20"/>
          <p:cNvSpPr txBox="1"/>
          <p:nvPr/>
        </p:nvSpPr>
        <p:spPr>
          <a:xfrm>
            <a:off x="3018366" y="4732831"/>
            <a:ext cx="2782749" cy="738664"/>
          </a:xfrm>
          <a:prstGeom prst="rect">
            <a:avLst/>
          </a:prstGeom>
          <a:noFill/>
        </p:spPr>
        <p:txBody>
          <a:bodyPr wrap="none" rtlCol="0">
            <a:spAutoFit/>
          </a:bodyPr>
          <a:lstStyle/>
          <a:p>
            <a:pPr algn="l" rtl="0" fontAlgn="base"/>
            <a:r>
              <a:rPr lang="en-US" sz="1400" b="1" i="1" u="none" strike="noStrike">
                <a:effectLst/>
                <a:latin typeface="Cambria Math" panose="02040503050406030204" pitchFamily="18" charset="0"/>
              </a:rPr>
              <a:t>A</a:t>
            </a:r>
            <a:r>
              <a:rPr lang="en-US" sz="1400" b="0" i="1" u="none" strike="noStrike">
                <a:effectLst/>
                <a:latin typeface="Cambria Math" panose="02040503050406030204" pitchFamily="18" charset="0"/>
              </a:rPr>
              <a:t> </a:t>
            </a:r>
            <a:r>
              <a:rPr lang="en-US" sz="1400" b="0" i="0" u="none" strike="noStrike">
                <a:effectLst/>
                <a:latin typeface="Calibri" panose="020F0502020204030204" pitchFamily="34" charset="0"/>
              </a:rPr>
              <a:t>: Engine operating hours</a:t>
            </a:r>
            <a:r>
              <a:rPr lang="en-US" sz="1400">
                <a:latin typeface="Calibri" panose="020F0502020204030204" pitchFamily="34" charset="0"/>
              </a:rPr>
              <a:t> (hours)</a:t>
            </a:r>
            <a:r>
              <a:rPr lang="en-US" sz="1400" b="0" i="0" u="none" strike="noStrike">
                <a:effectLst/>
                <a:latin typeface="Calibri" panose="020F0502020204030204" pitchFamily="34" charset="0"/>
              </a:rPr>
              <a:t> </a:t>
            </a:r>
            <a:endParaRPr lang="en-US" sz="1400" b="0" i="0" u="none" strike="noStrike">
              <a:effectLst/>
              <a:latin typeface="Calibri" panose="020F0502020204030204" pitchFamily="34" charset="0"/>
            </a:endParaRPr>
          </a:p>
          <a:p>
            <a:pPr algn="l" rtl="0" fontAlgn="base"/>
            <a:r>
              <a:rPr lang="en-US" sz="1400" b="1" i="1" u="none" strike="noStrike">
                <a:effectLst/>
                <a:latin typeface="Cambria Math" panose="02040503050406030204" pitchFamily="18" charset="0"/>
              </a:rPr>
              <a:t>EF </a:t>
            </a:r>
            <a:r>
              <a:rPr lang="en-US" sz="1400" b="0" i="0" u="none" strike="noStrike">
                <a:effectLst/>
                <a:latin typeface="Calibri" panose="020F0502020204030204" pitchFamily="34" charset="0"/>
              </a:rPr>
              <a:t>: Emission factors (g/kWh) </a:t>
            </a:r>
            <a:endParaRPr lang="en-US" sz="1400" b="0" i="0" u="none" strike="noStrike">
              <a:effectLst/>
              <a:latin typeface="Calibri" panose="020F0502020204030204" pitchFamily="34" charset="0"/>
            </a:endParaRPr>
          </a:p>
          <a:p>
            <a:pPr algn="l" rtl="0" fontAlgn="base"/>
            <a:r>
              <a:rPr lang="en-US" sz="1400" b="1" i="1" u="none" strike="noStrike">
                <a:effectLst/>
                <a:latin typeface="Cambria Math" panose="02040503050406030204" pitchFamily="18" charset="0"/>
              </a:rPr>
              <a:t>LLAF</a:t>
            </a:r>
            <a:r>
              <a:rPr lang="en-US" sz="1400" b="0" i="1" u="none" strike="noStrike">
                <a:effectLst/>
                <a:latin typeface="Cambria Math" panose="02040503050406030204" pitchFamily="18" charset="0"/>
              </a:rPr>
              <a:t> </a:t>
            </a:r>
            <a:r>
              <a:rPr lang="en-US" sz="1400" b="0" i="0" u="none" strike="noStrike">
                <a:effectLst/>
                <a:latin typeface="Calibri" panose="020F0502020204030204" pitchFamily="34" charset="0"/>
              </a:rPr>
              <a:t>: Low load adjustment factor</a:t>
            </a:r>
            <a:endParaRPr lang="en-US" sz="1400" b="0" i="0" u="none" strike="noStrike">
              <a:effectLst/>
              <a:latin typeface="Calibri" panose="020F0502020204030204" pitchFamily="34" charset="0"/>
            </a:endParaRPr>
          </a:p>
        </p:txBody>
      </p:sp>
      <p:sp>
        <p:nvSpPr>
          <p:cNvPr id="22" name="Rounded Rectangle 21"/>
          <p:cNvSpPr/>
          <p:nvPr/>
        </p:nvSpPr>
        <p:spPr>
          <a:xfrm>
            <a:off x="6842023" y="2514062"/>
            <a:ext cx="2535382" cy="53256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Calibri" panose="020F0502020204030204" pitchFamily="34" charset="0"/>
              </a:rPr>
              <a:t>Total</a:t>
            </a:r>
            <a:r>
              <a:rPr lang="zh-CN" altLang="en-US" sz="2000" b="1">
                <a:latin typeface="Calibri" panose="020F0502020204030204" pitchFamily="34" charset="0"/>
              </a:rPr>
              <a:t> </a:t>
            </a:r>
            <a:r>
              <a:rPr lang="en-US" altLang="zh-CN" sz="2000" b="1">
                <a:latin typeface="Calibri" panose="020F0502020204030204" pitchFamily="34" charset="0"/>
              </a:rPr>
              <a:t>Emission</a:t>
            </a:r>
            <a:r>
              <a:rPr lang="en-US" sz="2000" b="1" i="0" u="none" strike="noStrike">
                <a:effectLst/>
                <a:latin typeface="Calibri" panose="020F0502020204030204" pitchFamily="34" charset="0"/>
              </a:rPr>
              <a:t> Data</a:t>
            </a:r>
            <a:endParaRPr lang="en-US" sz="2000" b="1"/>
          </a:p>
        </p:txBody>
      </p:sp>
      <p:sp>
        <p:nvSpPr>
          <p:cNvPr id="23" name="Rounded Rectangle 22"/>
          <p:cNvSpPr/>
          <p:nvPr/>
        </p:nvSpPr>
        <p:spPr>
          <a:xfrm>
            <a:off x="6842023" y="4053429"/>
            <a:ext cx="2535382" cy="532560"/>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Calibri" panose="020F0502020204030204" pitchFamily="34" charset="0"/>
              </a:rPr>
              <a:t>D</a:t>
            </a:r>
            <a:r>
              <a:rPr lang="en-US" sz="2000" b="1" i="0" u="none" strike="noStrike">
                <a:effectLst/>
                <a:latin typeface="Calibri" panose="020F0502020204030204" pitchFamily="34" charset="0"/>
              </a:rPr>
              <a:t>isaggregate</a:t>
            </a:r>
            <a:endParaRPr lang="en-US" sz="2000" b="1"/>
          </a:p>
        </p:txBody>
      </p:sp>
      <p:sp>
        <p:nvSpPr>
          <p:cNvPr id="25" name="Down Arrow 24"/>
          <p:cNvSpPr/>
          <p:nvPr/>
        </p:nvSpPr>
        <p:spPr>
          <a:xfrm>
            <a:off x="7967824" y="3141440"/>
            <a:ext cx="283779" cy="8535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6480864" y="3331757"/>
            <a:ext cx="1482515" cy="307777"/>
          </a:xfrm>
          <a:prstGeom prst="rect">
            <a:avLst/>
          </a:prstGeom>
          <a:noFill/>
        </p:spPr>
        <p:txBody>
          <a:bodyPr wrap="square" rtlCol="0">
            <a:spAutoFit/>
          </a:bodyPr>
          <a:lstStyle/>
          <a:p>
            <a:r>
              <a:rPr lang="en-US" sz="1400" b="1" i="0" u="none" strike="noStrike">
                <a:solidFill>
                  <a:srgbClr val="000000"/>
                </a:solidFill>
                <a:effectLst/>
                <a:latin typeface="Calibri" panose="020F0502020204030204" pitchFamily="34" charset="0"/>
              </a:rPr>
              <a:t>spatial surrogate</a:t>
            </a:r>
            <a:endParaRPr lang="en-US" sz="1400" b="1"/>
          </a:p>
        </p:txBody>
      </p:sp>
      <p:sp>
        <p:nvSpPr>
          <p:cNvPr id="28" name="TextBox 27"/>
          <p:cNvSpPr txBox="1"/>
          <p:nvPr/>
        </p:nvSpPr>
        <p:spPr>
          <a:xfrm>
            <a:off x="8407720" y="3154932"/>
            <a:ext cx="2329952" cy="738664"/>
          </a:xfrm>
          <a:prstGeom prst="rect">
            <a:avLst/>
          </a:prstGeom>
          <a:noFill/>
        </p:spPr>
        <p:txBody>
          <a:bodyPr wrap="square" rtlCol="0">
            <a:spAutoFit/>
          </a:bodyPr>
          <a:lstStyle/>
          <a:p>
            <a:r>
              <a:rPr lang="en-US" sz="1400" b="0" i="0" u="none" strike="noStrike">
                <a:solidFill>
                  <a:srgbClr val="000000"/>
                </a:solidFill>
                <a:effectLst/>
                <a:latin typeface="Calibri" panose="020F0502020204030204" pitchFamily="34" charset="0"/>
              </a:rPr>
              <a:t>Using fuel consumption statistics and proxies such as vessel activity data</a:t>
            </a:r>
            <a:endParaRPr lang="en-US" sz="1400"/>
          </a:p>
        </p:txBody>
      </p:sp>
      <p:sp>
        <p:nvSpPr>
          <p:cNvPr id="29" name="TextBox 28"/>
          <p:cNvSpPr txBox="1"/>
          <p:nvPr/>
        </p:nvSpPr>
        <p:spPr>
          <a:xfrm>
            <a:off x="9405681" y="1537374"/>
            <a:ext cx="2482154" cy="646331"/>
          </a:xfrm>
          <a:prstGeom prst="rect">
            <a:avLst/>
          </a:prstGeom>
          <a:noFill/>
        </p:spPr>
        <p:txBody>
          <a:bodyPr wrap="none" rtlCol="0">
            <a:spAutoFit/>
          </a:bodyPr>
          <a:lstStyle/>
          <a:p>
            <a:r>
              <a:rPr lang="en-US" altLang="zh-CN">
                <a:solidFill>
                  <a:srgbClr val="ED7D31"/>
                </a:solidFill>
                <a:latin typeface="Calibri" panose="020F0502020204030204" pitchFamily="34" charset="0"/>
              </a:rPr>
              <a:t>F</a:t>
            </a:r>
            <a:r>
              <a:rPr lang="en-US" b="0" i="0" u="none" strike="noStrike">
                <a:solidFill>
                  <a:srgbClr val="ED7D31"/>
                </a:solidFill>
                <a:effectLst/>
                <a:latin typeface="Calibri" panose="020F0502020204030204" pitchFamily="34" charset="0"/>
              </a:rPr>
              <a:t>uel-based (FB) method</a:t>
            </a:r>
            <a:endParaRPr lang="en-US" b="0" i="0" u="none" strike="noStrike">
              <a:solidFill>
                <a:srgbClr val="ED7D31"/>
              </a:solidFill>
              <a:effectLst/>
              <a:latin typeface="Calibri" panose="020F0502020204030204" pitchFamily="34" charset="0"/>
            </a:endParaRPr>
          </a:p>
          <a:p>
            <a:r>
              <a:rPr lang="en-US" altLang="zh-CN">
                <a:solidFill>
                  <a:srgbClr val="ED7D31"/>
                </a:solidFill>
                <a:latin typeface="Calibri" panose="020F0502020204030204" pitchFamily="34" charset="0"/>
              </a:rPr>
              <a:t>Less</a:t>
            </a:r>
            <a:r>
              <a:rPr lang="zh-CN" altLang="en-US">
                <a:solidFill>
                  <a:srgbClr val="ED7D31"/>
                </a:solidFill>
                <a:latin typeface="Calibri" panose="020F0502020204030204" pitchFamily="34" charset="0"/>
              </a:rPr>
              <a:t> </a:t>
            </a:r>
            <a:r>
              <a:rPr lang="en-US" altLang="zh-CN">
                <a:solidFill>
                  <a:srgbClr val="ED7D31"/>
                </a:solidFill>
                <a:latin typeface="Calibri" panose="020F0502020204030204" pitchFamily="34" charset="0"/>
              </a:rPr>
              <a:t>used</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1" y="-13969"/>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10" name="Text 1"/>
          <p:cNvSpPr/>
          <p:nvPr/>
        </p:nvSpPr>
        <p:spPr>
          <a:xfrm>
            <a:off x="220980" y="400050"/>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sz="3200" b="1">
                <a:solidFill>
                  <a:srgbClr val="FFFFFF"/>
                </a:solidFill>
                <a:latin typeface="Noto Sans SC" pitchFamily="34" charset="0"/>
                <a:ea typeface="Noto Sans SC" pitchFamily="34" charset="-122"/>
                <a:cs typeface="Noto Sans SC" pitchFamily="34" charset="-120"/>
              </a:rPr>
              <a:t>2.2 </a:t>
            </a:r>
            <a:r>
              <a:rPr lang="en-US" sz="3200" b="1">
                <a:solidFill>
                  <a:srgbClr val="FFFFFF"/>
                </a:solidFill>
                <a:latin typeface="Noto Sans SC" pitchFamily="34" charset="0"/>
                <a:ea typeface="Noto Sans SC" pitchFamily="34" charset="-122"/>
                <a:cs typeface="Noto Sans SC" pitchFamily="34" charset="-120"/>
                <a:sym typeface="+mn-ea"/>
              </a:rPr>
              <a:t>Our method of calculating vessel emissions</a:t>
            </a: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
        <p:nvSpPr>
          <p:cNvPr id="11" name="Text 0"/>
          <p:cNvSpPr/>
          <p:nvPr>
            <p:custDataLst>
              <p:tags r:id="rId6"/>
            </p:custDataLst>
          </p:nvPr>
        </p:nvSpPr>
        <p:spPr>
          <a:xfrm>
            <a:off x="416484" y="6198403"/>
            <a:ext cx="12590780" cy="866140"/>
          </a:xfrm>
          <a:prstGeom prst="rect">
            <a:avLst/>
          </a:prstGeom>
          <a:noFill/>
        </p:spPr>
        <p:txBody>
          <a:bodyPr wrap="square" rtlCol="0" anchor="t"/>
          <a:lstStyle/>
          <a:p>
            <a:pPr lvl="1" indent="0" algn="l" fontAlgn="auto">
              <a:lnSpc>
                <a:spcPct val="100000"/>
              </a:lnSpc>
              <a:buFont typeface="Arial" panose="020B0604020202090204" pitchFamily="34" charset="0"/>
              <a:buNone/>
            </a:pPr>
            <a:r>
              <a:rPr lang="en-US" sz="2000">
                <a:highlight>
                  <a:srgbClr val="C0C0C0"/>
                </a:highlight>
                <a:sym typeface="+mn-ea"/>
              </a:rPr>
              <a:t>Emissions (g)=(Engine Operating Power (kW))×(Hours of Operation)×(Emission Factor (g/kWh))</a:t>
            </a:r>
            <a:endParaRPr lang="en-US" sz="2000">
              <a:sym typeface="+mn-ea"/>
            </a:endParaRPr>
          </a:p>
          <a:p>
            <a:pPr indent="0" algn="l">
              <a:lnSpc>
                <a:spcPct val="150000"/>
              </a:lnSpc>
              <a:buFont typeface="Arial" panose="020B0604020202090204" pitchFamily="34" charset="0"/>
              <a:buNone/>
            </a:pPr>
            <a:endParaRPr lang="en-US" sz="2000">
              <a:sym typeface="+mn-ea"/>
            </a:endParaRPr>
          </a:p>
        </p:txBody>
      </p:sp>
      <p:pic>
        <p:nvPicPr>
          <p:cNvPr id="12" name="Picture 11"/>
          <p:cNvPicPr>
            <a:picLocks noChangeAspect="1"/>
          </p:cNvPicPr>
          <p:nvPr>
            <p:custDataLst>
              <p:tags r:id="rId7"/>
            </p:custDataLst>
          </p:nvPr>
        </p:nvPicPr>
        <p:blipFill>
          <a:blip r:embed="rId8"/>
          <a:stretch>
            <a:fillRect/>
          </a:stretch>
        </p:blipFill>
        <p:spPr>
          <a:xfrm>
            <a:off x="1080135" y="1113865"/>
            <a:ext cx="9599930" cy="50819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a:blip r:embed="rId2"/>
          <a:stretch>
            <a:fillRect/>
          </a:stretch>
        </p:blipFill>
        <p:spPr>
          <a:xfrm>
            <a:off x="13131" y="-13969"/>
            <a:ext cx="12169028" cy="1089810"/>
          </a:xfrm>
          <a:prstGeom prst="rect">
            <a:avLst/>
          </a:prstGeom>
        </p:spPr>
      </p:pic>
      <p:pic>
        <p:nvPicPr>
          <p:cNvPr id="6" name="Picture 5"/>
          <p:cNvPicPr>
            <a:picLocks noChangeAspect="1"/>
          </p:cNvPicPr>
          <p:nvPr>
            <p:custDataLst>
              <p:tags r:id="rId3"/>
            </p:custDataLst>
          </p:nvPr>
        </p:nvPicPr>
        <p:blipFill>
          <a:blip r:embed="rId2"/>
          <a:stretch>
            <a:fillRect/>
          </a:stretch>
        </p:blipFill>
        <p:spPr>
          <a:xfrm>
            <a:off x="0" y="6576060"/>
            <a:ext cx="12182475" cy="281940"/>
          </a:xfrm>
          <a:prstGeom prst="rect">
            <a:avLst/>
          </a:prstGeom>
        </p:spPr>
      </p:pic>
      <p:pic>
        <p:nvPicPr>
          <p:cNvPr id="7" name="Picture 6"/>
          <p:cNvPicPr>
            <a:picLocks noChangeAspect="1"/>
          </p:cNvPicPr>
          <p:nvPr>
            <p:custDataLst>
              <p:tags r:id="rId4"/>
            </p:custDataLst>
          </p:nvPr>
        </p:nvPicPr>
        <p:blipFill>
          <a:blip r:embed="rId2"/>
          <a:stretch>
            <a:fillRect/>
          </a:stretch>
        </p:blipFill>
        <p:spPr>
          <a:xfrm rot="5400000">
            <a:off x="-3180715" y="3185795"/>
            <a:ext cx="6666230" cy="294005"/>
          </a:xfrm>
          <a:prstGeom prst="rect">
            <a:avLst/>
          </a:prstGeom>
        </p:spPr>
      </p:pic>
      <p:pic>
        <p:nvPicPr>
          <p:cNvPr id="8" name="Picture 7"/>
          <p:cNvPicPr>
            <a:picLocks noChangeAspect="1"/>
          </p:cNvPicPr>
          <p:nvPr>
            <p:custDataLst>
              <p:tags r:id="rId5"/>
            </p:custDataLst>
          </p:nvPr>
        </p:nvPicPr>
        <p:blipFill>
          <a:blip r:embed="rId2"/>
          <a:stretch>
            <a:fillRect/>
          </a:stretch>
        </p:blipFill>
        <p:spPr>
          <a:xfrm rot="5400000">
            <a:off x="8702040" y="3364230"/>
            <a:ext cx="6666230" cy="294005"/>
          </a:xfrm>
          <a:prstGeom prst="rect">
            <a:avLst/>
          </a:prstGeom>
        </p:spPr>
      </p:pic>
      <p:sp>
        <p:nvSpPr>
          <p:cNvPr id="9" name="Text 1"/>
          <p:cNvSpPr/>
          <p:nvPr/>
        </p:nvSpPr>
        <p:spPr>
          <a:xfrm>
            <a:off x="220980" y="400050"/>
            <a:ext cx="11971020" cy="736600"/>
          </a:xfrm>
          <a:prstGeom prst="rect">
            <a:avLst/>
          </a:prstGeom>
          <a:noFill/>
        </p:spPr>
        <p:txBody>
          <a:bodyPr wrap="square" rtlCol="0" anchor="ctr"/>
          <a:lstStyle/>
          <a:p>
            <a:pPr marL="0" indent="0" algn="l">
              <a:buNone/>
            </a:pP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r>
              <a:rPr lang="en-US" sz="3200" b="1">
                <a:solidFill>
                  <a:srgbClr val="FFFFFF"/>
                </a:solidFill>
                <a:latin typeface="Noto Sans SC" pitchFamily="34" charset="0"/>
                <a:ea typeface="Noto Sans SC" pitchFamily="34" charset="-122"/>
                <a:cs typeface="Noto Sans SC" pitchFamily="34" charset="-120"/>
              </a:rPr>
              <a:t>2.3 </a:t>
            </a:r>
            <a:r>
              <a:rPr lang="en-US" sz="3200" b="1">
                <a:solidFill>
                  <a:srgbClr val="FFFFFF"/>
                </a:solidFill>
                <a:latin typeface="Noto Sans SC" pitchFamily="34" charset="0"/>
                <a:ea typeface="Noto Sans SC" pitchFamily="34" charset="-122"/>
                <a:cs typeface="Noto Sans SC" pitchFamily="34" charset="-120"/>
                <a:sym typeface="+mn-ea"/>
              </a:rPr>
              <a:t>Data Sources</a:t>
            </a:r>
            <a:endParaRPr lang="en-US" sz="3200" b="1">
              <a:solidFill>
                <a:srgbClr val="FFFFFF"/>
              </a:solidFill>
              <a:latin typeface="Noto Sans SC" pitchFamily="34" charset="0"/>
              <a:ea typeface="Noto Sans SC" pitchFamily="34" charset="-122"/>
              <a:cs typeface="Noto Sans SC" pitchFamily="34" charset="-120"/>
            </a:endParaRPr>
          </a:p>
          <a:p>
            <a:pPr marL="0" indent="0" algn="l">
              <a:buNone/>
            </a:pPr>
            <a:endParaRPr lang="en-US" sz="2800">
              <a:sym typeface="+mn-ea"/>
            </a:endParaRPr>
          </a:p>
          <a:p>
            <a:pPr marL="0" indent="0" algn="l">
              <a:buNone/>
            </a:pPr>
            <a:endParaRPr lang="en-US" sz="2800">
              <a:sym typeface="+mn-ea"/>
            </a:endParaRPr>
          </a:p>
        </p:txBody>
      </p:sp>
      <p:sp>
        <p:nvSpPr>
          <p:cNvPr id="3" name="Rounded Rectangle 2"/>
          <p:cNvSpPr/>
          <p:nvPr/>
        </p:nvSpPr>
        <p:spPr>
          <a:xfrm>
            <a:off x="1070361" y="2163295"/>
            <a:ext cx="2533984" cy="11329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t>Vessel Activity</a:t>
            </a:r>
            <a:endParaRPr lang="en-US" sz="2400" b="1"/>
          </a:p>
        </p:txBody>
      </p:sp>
      <p:sp>
        <p:nvSpPr>
          <p:cNvPr id="10" name="Rounded Rectangle 9"/>
          <p:cNvSpPr/>
          <p:nvPr/>
        </p:nvSpPr>
        <p:spPr>
          <a:xfrm>
            <a:off x="4735641" y="2163295"/>
            <a:ext cx="2436618" cy="11329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t>Engine Defults &amp; Characteristics</a:t>
            </a:r>
            <a:endParaRPr lang="en-US" sz="2400" b="1"/>
          </a:p>
        </p:txBody>
      </p:sp>
      <p:sp>
        <p:nvSpPr>
          <p:cNvPr id="11" name="Rounded Rectangle 10"/>
          <p:cNvSpPr/>
          <p:nvPr/>
        </p:nvSpPr>
        <p:spPr>
          <a:xfrm>
            <a:off x="8562284" y="2163295"/>
            <a:ext cx="2436618" cy="11329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t>Emission Factors</a:t>
            </a:r>
            <a:endParaRPr lang="en-US" sz="2400" b="1"/>
          </a:p>
        </p:txBody>
      </p:sp>
      <p:sp>
        <p:nvSpPr>
          <p:cNvPr id="4" name="TextBox 3"/>
          <p:cNvSpPr txBox="1"/>
          <p:nvPr/>
        </p:nvSpPr>
        <p:spPr>
          <a:xfrm>
            <a:off x="1153716" y="4304603"/>
            <a:ext cx="2185214" cy="707886"/>
          </a:xfrm>
          <a:prstGeom prst="rect">
            <a:avLst/>
          </a:prstGeom>
          <a:noFill/>
        </p:spPr>
        <p:txBody>
          <a:bodyPr wrap="none" rtlCol="0">
            <a:spAutoFit/>
          </a:bodyPr>
          <a:lstStyle/>
          <a:p>
            <a:r>
              <a:rPr lang="en-US" sz="2000"/>
              <a:t>01/2020 – 06/2022</a:t>
            </a:r>
            <a:endParaRPr lang="en-US" sz="2000"/>
          </a:p>
          <a:p>
            <a:r>
              <a:rPr lang="en-US" sz="2000"/>
              <a:t>AIS Records</a:t>
            </a:r>
            <a:endParaRPr lang="en-US" sz="2000"/>
          </a:p>
        </p:txBody>
      </p:sp>
      <p:sp>
        <p:nvSpPr>
          <p:cNvPr id="13" name="TextBox 12"/>
          <p:cNvSpPr txBox="1"/>
          <p:nvPr/>
        </p:nvSpPr>
        <p:spPr>
          <a:xfrm>
            <a:off x="4901684" y="4264262"/>
            <a:ext cx="2185214" cy="707886"/>
          </a:xfrm>
          <a:prstGeom prst="rect">
            <a:avLst/>
          </a:prstGeom>
          <a:noFill/>
        </p:spPr>
        <p:txBody>
          <a:bodyPr wrap="none" rtlCol="0">
            <a:spAutoFit/>
          </a:bodyPr>
          <a:lstStyle/>
          <a:p>
            <a:r>
              <a:rPr lang="en-US" sz="2000"/>
              <a:t>01/2020 – 06/2022</a:t>
            </a:r>
            <a:endParaRPr lang="en-US" sz="2000"/>
          </a:p>
          <a:p>
            <a:r>
              <a:rPr lang="en-US" sz="2000"/>
              <a:t>IHS Records</a:t>
            </a:r>
            <a:endParaRPr lang="en-US" sz="2000"/>
          </a:p>
        </p:txBody>
      </p:sp>
      <p:sp>
        <p:nvSpPr>
          <p:cNvPr id="14" name="TextBox 13"/>
          <p:cNvSpPr txBox="1"/>
          <p:nvPr/>
        </p:nvSpPr>
        <p:spPr>
          <a:xfrm>
            <a:off x="9110972" y="4322815"/>
            <a:ext cx="914353" cy="707886"/>
          </a:xfrm>
          <a:prstGeom prst="rect">
            <a:avLst/>
          </a:prstGeom>
          <a:noFill/>
        </p:spPr>
        <p:txBody>
          <a:bodyPr wrap="none" rtlCol="0">
            <a:spAutoFit/>
          </a:bodyPr>
          <a:lstStyle/>
          <a:p>
            <a:r>
              <a:rPr lang="en-US" sz="2000"/>
              <a:t>CARB</a:t>
            </a:r>
            <a:endParaRPr lang="en-US" sz="2000"/>
          </a:p>
          <a:p>
            <a:r>
              <a:rPr lang="en-US" sz="2000"/>
              <a:t>US EPA</a:t>
            </a:r>
            <a:endParaRPr lang="en-US" sz="2000"/>
          </a:p>
        </p:txBody>
      </p:sp>
      <p:sp>
        <p:nvSpPr>
          <p:cNvPr id="5" name="Down Arrow 4"/>
          <p:cNvSpPr/>
          <p:nvPr/>
        </p:nvSpPr>
        <p:spPr>
          <a:xfrm>
            <a:off x="2043952" y="3359691"/>
            <a:ext cx="363070" cy="88364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5" name="Down Arrow 14"/>
          <p:cNvSpPr/>
          <p:nvPr/>
        </p:nvSpPr>
        <p:spPr>
          <a:xfrm>
            <a:off x="5791218" y="3384126"/>
            <a:ext cx="363070" cy="88364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6" name="Down Arrow 15"/>
          <p:cNvSpPr/>
          <p:nvPr/>
        </p:nvSpPr>
        <p:spPr>
          <a:xfrm>
            <a:off x="9496588" y="3380614"/>
            <a:ext cx="363070" cy="883648"/>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17" name="Donut 16"/>
          <p:cNvSpPr/>
          <p:nvPr/>
        </p:nvSpPr>
        <p:spPr>
          <a:xfrm>
            <a:off x="3677125" y="1412268"/>
            <a:ext cx="4419600" cy="4197927"/>
          </a:xfrm>
          <a:prstGeom prst="donut">
            <a:avLst>
              <a:gd name="adj" fmla="val 4425"/>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Curved Right Arrow 18"/>
          <p:cNvSpPr/>
          <p:nvPr/>
        </p:nvSpPr>
        <p:spPr>
          <a:xfrm>
            <a:off x="4649144" y="5177694"/>
            <a:ext cx="1304806" cy="1040834"/>
          </a:xfrm>
          <a:prstGeom prst="curved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TextBox 19"/>
          <p:cNvSpPr txBox="1"/>
          <p:nvPr/>
        </p:nvSpPr>
        <p:spPr>
          <a:xfrm>
            <a:off x="6104246" y="5772132"/>
            <a:ext cx="3452163" cy="584775"/>
          </a:xfrm>
          <a:prstGeom prst="rect">
            <a:avLst/>
          </a:prstGeom>
          <a:noFill/>
        </p:spPr>
        <p:txBody>
          <a:bodyPr wrap="none" rtlCol="0">
            <a:spAutoFit/>
          </a:bodyPr>
          <a:lstStyle/>
          <a:p>
            <a:r>
              <a:rPr lang="en-US" sz="3200" b="1">
                <a:solidFill>
                  <a:srgbClr val="7030A0"/>
                </a:solidFill>
              </a:rPr>
              <a:t>Challenges Here!!!!</a:t>
            </a:r>
            <a:endParaRPr lang="en-US" sz="3200" b="1">
              <a:solidFill>
                <a:srgbClr val="7030A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linds(horizontal)">
                                      <p:cBhvr>
                                        <p:cTn id="10" dur="500"/>
                                        <p:tgtEl>
                                          <p:spTgt spid="1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linds(horizontal)">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eme3">
  <a:themeElements>
    <a:clrScheme name="Custom 2">
      <a:dk1>
        <a:srgbClr val="000000"/>
      </a:dk1>
      <a:lt1>
        <a:srgbClr val="FFFFFF"/>
      </a:lt1>
      <a:dk2>
        <a:srgbClr val="000000"/>
      </a:dk2>
      <a:lt2>
        <a:srgbClr val="969696"/>
      </a:lt2>
      <a:accent1>
        <a:srgbClr val="FBDF53"/>
      </a:accent1>
      <a:accent2>
        <a:srgbClr val="CC3300"/>
      </a:accent2>
      <a:accent3>
        <a:srgbClr val="FFFFFF"/>
      </a:accent3>
      <a:accent4>
        <a:srgbClr val="000000"/>
      </a:accent4>
      <a:accent5>
        <a:srgbClr val="FDECB3"/>
      </a:accent5>
      <a:accent6>
        <a:srgbClr val="E78A5C"/>
      </a:accent6>
      <a:hlink>
        <a:srgbClr val="CC3300"/>
      </a:hlink>
      <a:folHlink>
        <a:srgbClr val="99660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maxs_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maxs_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maxs_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maxs_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maxs_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maxs_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maxs_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maxs_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maxs_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maxs_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maxs_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maxs_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ARB Colors">
    <a:dk1>
      <a:srgbClr val="4D4D4F"/>
    </a:dk1>
    <a:lt1>
      <a:srgbClr val="FFFFFF"/>
    </a:lt1>
    <a:dk2>
      <a:srgbClr val="4D4D4F"/>
    </a:dk2>
    <a:lt2>
      <a:srgbClr val="1F8BBF"/>
    </a:lt2>
    <a:accent1>
      <a:srgbClr val="36A393"/>
    </a:accent1>
    <a:accent2>
      <a:srgbClr val="FDB727"/>
    </a:accent2>
    <a:accent3>
      <a:srgbClr val="0F597C"/>
    </a:accent3>
    <a:accent4>
      <a:srgbClr val="1F8BBF"/>
    </a:accent4>
    <a:accent5>
      <a:srgbClr val="36A393"/>
    </a:accent5>
    <a:accent6>
      <a:srgbClr val="FDB727"/>
    </a:accent6>
    <a:hlink>
      <a:srgbClr val="36A393"/>
    </a:hlink>
    <a:folHlink>
      <a:srgbClr val="4D4D4F"/>
    </a:folHlink>
  </a:clrScheme>
  <a:fontScheme name="CARB Theme Fonts">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ARB Colors">
    <a:dk1>
      <a:srgbClr val="4D4D4F"/>
    </a:dk1>
    <a:lt1>
      <a:srgbClr val="FFFFFF"/>
    </a:lt1>
    <a:dk2>
      <a:srgbClr val="4D4D4F"/>
    </a:dk2>
    <a:lt2>
      <a:srgbClr val="1F8BBF"/>
    </a:lt2>
    <a:accent1>
      <a:srgbClr val="36A393"/>
    </a:accent1>
    <a:accent2>
      <a:srgbClr val="FDB727"/>
    </a:accent2>
    <a:accent3>
      <a:srgbClr val="0F597C"/>
    </a:accent3>
    <a:accent4>
      <a:srgbClr val="1F8BBF"/>
    </a:accent4>
    <a:accent5>
      <a:srgbClr val="36A393"/>
    </a:accent5>
    <a:accent6>
      <a:srgbClr val="FDB727"/>
    </a:accent6>
    <a:hlink>
      <a:srgbClr val="36A393"/>
    </a:hlink>
    <a:folHlink>
      <a:srgbClr val="4D4D4F"/>
    </a:folHlink>
  </a:clrScheme>
  <a:fontScheme name="CARB Theme Fonts">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CARB Colors">
    <a:dk1>
      <a:srgbClr val="4D4D4F"/>
    </a:dk1>
    <a:lt1>
      <a:srgbClr val="FFFFFF"/>
    </a:lt1>
    <a:dk2>
      <a:srgbClr val="4D4D4F"/>
    </a:dk2>
    <a:lt2>
      <a:srgbClr val="1F8BBF"/>
    </a:lt2>
    <a:accent1>
      <a:srgbClr val="36A393"/>
    </a:accent1>
    <a:accent2>
      <a:srgbClr val="FDB727"/>
    </a:accent2>
    <a:accent3>
      <a:srgbClr val="0F597C"/>
    </a:accent3>
    <a:accent4>
      <a:srgbClr val="1F8BBF"/>
    </a:accent4>
    <a:accent5>
      <a:srgbClr val="36A393"/>
    </a:accent5>
    <a:accent6>
      <a:srgbClr val="FDB727"/>
    </a:accent6>
    <a:hlink>
      <a:srgbClr val="36A393"/>
    </a:hlink>
    <a:folHlink>
      <a:srgbClr val="4D4D4F"/>
    </a:folHlink>
  </a:clrScheme>
  <a:fontScheme name="CARB Theme Fonts">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CARB Colors">
    <a:dk1>
      <a:srgbClr val="4D4D4F"/>
    </a:dk1>
    <a:lt1>
      <a:srgbClr val="FFFFFF"/>
    </a:lt1>
    <a:dk2>
      <a:srgbClr val="4D4D4F"/>
    </a:dk2>
    <a:lt2>
      <a:srgbClr val="1F8BBF"/>
    </a:lt2>
    <a:accent1>
      <a:srgbClr val="36A393"/>
    </a:accent1>
    <a:accent2>
      <a:srgbClr val="FDB727"/>
    </a:accent2>
    <a:accent3>
      <a:srgbClr val="0F597C"/>
    </a:accent3>
    <a:accent4>
      <a:srgbClr val="1F8BBF"/>
    </a:accent4>
    <a:accent5>
      <a:srgbClr val="36A393"/>
    </a:accent5>
    <a:accent6>
      <a:srgbClr val="FDB727"/>
    </a:accent6>
    <a:hlink>
      <a:srgbClr val="36A393"/>
    </a:hlink>
    <a:folHlink>
      <a:srgbClr val="4D4D4F"/>
    </a:folHlink>
  </a:clrScheme>
  <a:fontScheme name="CARB Theme Fonts">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3894</Words>
  <Application>WPS Presentation</Application>
  <PresentationFormat>Widescreen</PresentationFormat>
  <Paragraphs>188</Paragraphs>
  <Slides>13</Slides>
  <Notes>6</Notes>
  <HiddenSlides>1</HiddenSlides>
  <MMClips>0</MMClips>
  <ScaleCrop>false</ScaleCrop>
  <HeadingPairs>
    <vt:vector size="6" baseType="variant">
      <vt:variant>
        <vt:lpstr>已用的字体</vt:lpstr>
      </vt:variant>
      <vt:variant>
        <vt:i4>35</vt:i4>
      </vt:variant>
      <vt:variant>
        <vt:lpstr>主题</vt:lpstr>
      </vt:variant>
      <vt:variant>
        <vt:i4>2</vt:i4>
      </vt:variant>
      <vt:variant>
        <vt:lpstr>幻灯片标题</vt:lpstr>
      </vt:variant>
      <vt:variant>
        <vt:i4>13</vt:i4>
      </vt:variant>
    </vt:vector>
  </HeadingPairs>
  <TitlesOfParts>
    <vt:vector size="50" baseType="lpstr">
      <vt:lpstr>Arial</vt:lpstr>
      <vt:lpstr>宋体</vt:lpstr>
      <vt:lpstr>Wingdings</vt:lpstr>
      <vt:lpstr>Times New Roman</vt:lpstr>
      <vt:lpstr>Tahoma</vt:lpstr>
      <vt:lpstr>Arial</vt:lpstr>
      <vt:lpstr>Times New Roman</vt:lpstr>
      <vt:lpstr>Noto Sans SC</vt:lpstr>
      <vt:lpstr>Noto Sans SC</vt:lpstr>
      <vt:lpstr>Noto Sans SC</vt:lpstr>
      <vt:lpstr>苹方-简</vt:lpstr>
      <vt:lpstr>Century Gothic</vt:lpstr>
      <vt:lpstr>Calibri</vt:lpstr>
      <vt:lpstr>Helvetica Neue</vt:lpstr>
      <vt:lpstr>Arial Unicode MS</vt:lpstr>
      <vt:lpstr>Calibri</vt:lpstr>
      <vt:lpstr>Batang</vt:lpstr>
      <vt:lpstr>Times</vt:lpstr>
      <vt:lpstr>Avenir Next LT Pro</vt:lpstr>
      <vt:lpstr>Avenir Next LT Pro</vt:lpstr>
      <vt:lpstr>Segoe UI</vt:lpstr>
      <vt:lpstr>Source Sans Pro</vt:lpstr>
      <vt:lpstr>Noto Sans SC</vt:lpstr>
      <vt:lpstr>Cambria Math</vt:lpstr>
      <vt:lpstr>微软雅黑</vt:lpstr>
      <vt:lpstr>汉仪旗黑</vt:lpstr>
      <vt:lpstr>宋体</vt:lpstr>
      <vt:lpstr>Calibri Light</vt:lpstr>
      <vt:lpstr>等线</vt:lpstr>
      <vt:lpstr>汉仪中等线KW</vt:lpstr>
      <vt:lpstr>冬青黑体简体中文</vt:lpstr>
      <vt:lpstr>Apple SD Gothic Neo</vt:lpstr>
      <vt:lpstr>Thonburi</vt:lpstr>
      <vt:lpstr>Kingsoft Math</vt:lpstr>
      <vt:lpstr>汉仪书宋二KW</vt:lpstr>
      <vt:lpstr>Office Theme</vt:lpstr>
      <vt:lpstr>Theme3</vt:lpstr>
      <vt:lpstr>PowerPoint 演示文稿</vt:lpstr>
      <vt:lpstr>PowerPoint 演示文稿</vt:lpstr>
      <vt:lpstr>Conducted the first comprehensive assessment of NOx, PM, and CO2 emissions due to congestion at Ports of Los Angeles/Long Beach</vt:lpstr>
      <vt:lpstr>Excess emissions occurred between July 2020 – August 2022</vt:lpstr>
      <vt:lpstr>Clean transportation regulations could significantly reduce emissions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kq251</dc:creator>
  <cp:lastModifiedBy>maloce</cp:lastModifiedBy>
  <cp:revision>2</cp:revision>
  <dcterms:created xsi:type="dcterms:W3CDTF">2024-09-18T23:55:14Z</dcterms:created>
  <dcterms:modified xsi:type="dcterms:W3CDTF">2024-09-18T23:55:14Z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A4F3F79DC3D11D346268EB6635E5EBD4_42</vt:lpwstr>
  </property>
  <property fmtid="{D5CDD505-2E9C-101B-9397-08002B2CF9AE}" pid="3" name="KSOProductBuildVer">
    <vt:lpwstr>1033-6.5.2.8766</vt:lpwstr>
  </property>
</Properties>
</file>

<file path=docProps/thumbnail.jpeg>
</file>